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9.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tags/tag33.xml" ContentType="application/vnd.openxmlformats-officedocument.presentationml.tags+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25" r:id="rId10"/>
    <p:sldMasterId id="2147483837" r:id="rId11"/>
    <p:sldMasterId id="2147483890" r:id="rId12"/>
    <p:sldMasterId id="2147483919" r:id="rId13"/>
    <p:sldMasterId id="2147483939" r:id="rId14"/>
    <p:sldMasterId id="2147483953" r:id="rId15"/>
    <p:sldMasterId id="2147483965" r:id="rId16"/>
  </p:sldMasterIdLst>
  <p:notesMasterIdLst>
    <p:notesMasterId r:id="rId71"/>
  </p:notesMasterIdLst>
  <p:handoutMasterIdLst>
    <p:handoutMasterId r:id="rId72"/>
  </p:handoutMasterIdLst>
  <p:sldIdLst>
    <p:sldId id="271" r:id="rId17"/>
    <p:sldId id="289" r:id="rId18"/>
    <p:sldId id="345" r:id="rId19"/>
    <p:sldId id="346" r:id="rId20"/>
    <p:sldId id="347" r:id="rId21"/>
    <p:sldId id="348" r:id="rId22"/>
    <p:sldId id="340" r:id="rId23"/>
    <p:sldId id="349" r:id="rId24"/>
    <p:sldId id="350" r:id="rId25"/>
    <p:sldId id="351" r:id="rId26"/>
    <p:sldId id="352" r:id="rId27"/>
    <p:sldId id="353" r:id="rId28"/>
    <p:sldId id="354" r:id="rId29"/>
    <p:sldId id="344" r:id="rId30"/>
    <p:sldId id="302" r:id="rId31"/>
    <p:sldId id="304" r:id="rId32"/>
    <p:sldId id="303" r:id="rId33"/>
    <p:sldId id="322" r:id="rId34"/>
    <p:sldId id="319" r:id="rId35"/>
    <p:sldId id="321" r:id="rId36"/>
    <p:sldId id="333" r:id="rId37"/>
    <p:sldId id="318" r:id="rId38"/>
    <p:sldId id="307" r:id="rId39"/>
    <p:sldId id="314" r:id="rId40"/>
    <p:sldId id="315" r:id="rId41"/>
    <p:sldId id="359" r:id="rId42"/>
    <p:sldId id="361" r:id="rId43"/>
    <p:sldId id="341" r:id="rId44"/>
    <p:sldId id="365" r:id="rId45"/>
    <p:sldId id="260" r:id="rId46"/>
    <p:sldId id="261" r:id="rId47"/>
    <p:sldId id="274" r:id="rId48"/>
    <p:sldId id="262" r:id="rId49"/>
    <p:sldId id="263" r:id="rId50"/>
    <p:sldId id="264" r:id="rId51"/>
    <p:sldId id="362" r:id="rId52"/>
    <p:sldId id="270" r:id="rId53"/>
    <p:sldId id="363" r:id="rId54"/>
    <p:sldId id="272" r:id="rId55"/>
    <p:sldId id="273" r:id="rId56"/>
    <p:sldId id="317" r:id="rId57"/>
    <p:sldId id="275" r:id="rId58"/>
    <p:sldId id="276" r:id="rId59"/>
    <p:sldId id="277" r:id="rId60"/>
    <p:sldId id="279" r:id="rId61"/>
    <p:sldId id="364" r:id="rId62"/>
    <p:sldId id="278" r:id="rId63"/>
    <p:sldId id="280" r:id="rId64"/>
    <p:sldId id="281" r:id="rId65"/>
    <p:sldId id="282" r:id="rId66"/>
    <p:sldId id="283" r:id="rId67"/>
    <p:sldId id="285" r:id="rId68"/>
    <p:sldId id="286" r:id="rId69"/>
    <p:sldId id="37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67952" autoAdjust="0"/>
  </p:normalViewPr>
  <p:slideViewPr>
    <p:cSldViewPr snapToGrid="0">
      <p:cViewPr varScale="1">
        <p:scale>
          <a:sx n="61" d="100"/>
          <a:sy n="61" d="100"/>
        </p:scale>
        <p:origin x="1554" y="72"/>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8/28/2018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docs.microsoft.com/en-us/powershell/azureps-cmdlets-docs" TargetMode="External"/><Relationship Id="rId13" Type="http://schemas.openxmlformats.org/officeDocument/2006/relationships/hyperlink" Target="https://docs.microsoft.com/en-us/azure/connectors/apis-list" TargetMode="External"/><Relationship Id="rId18" Type="http://schemas.openxmlformats.org/officeDocument/2006/relationships/hyperlink" Target="https://docs.microsoft.com/en-us/azure/app-service/app-service-mobile-how-to-configure-google-authentication" TargetMode="External"/><Relationship Id="rId26" Type="http://schemas.openxmlformats.org/officeDocument/2006/relationships/hyperlink" Target="https://azure.microsoft.com/documentation/services/service-fabric" TargetMode="External"/><Relationship Id="rId3" Type="http://schemas.openxmlformats.org/officeDocument/2006/relationships/hyperlink" Target="https://docs.microsoft.com/en-us/azure/app-service/containers/app-service-linux-intro" TargetMode="External"/><Relationship Id="rId21" Type="http://schemas.openxmlformats.org/officeDocument/2006/relationships/hyperlink" Target="https://docs.microsoft.com/en-us/azure/app-service/app-service-mobile-how-to-configure-microsoft-authentication" TargetMode="External"/><Relationship Id="rId7" Type="http://schemas.openxmlformats.org/officeDocument/2006/relationships/hyperlink" Target="https://docs.microsoft.com/en-us/azure/app-service/web-sites-staged-publishing" TargetMode="External"/><Relationship Id="rId12" Type="http://schemas.openxmlformats.org/officeDocument/2006/relationships/hyperlink" Target="https://azure.microsoft.com/support/legal/sla/app-service/" TargetMode="External"/><Relationship Id="rId17" Type="http://schemas.openxmlformats.org/officeDocument/2006/relationships/hyperlink" Target="https://docs.microsoft.com/en-us/azure/app-service/app-service-mobile-how-to-configure-active-directory-authentication" TargetMode="External"/><Relationship Id="rId25" Type="http://schemas.openxmlformats.org/officeDocument/2006/relationships/hyperlink" Target="https://docs.microsoft.com/en-us/azure/azure-functions/" TargetMode="External"/><Relationship Id="rId2" Type="http://schemas.openxmlformats.org/officeDocument/2006/relationships/slide" Target="../slides/slide30.xml"/><Relationship Id="rId16" Type="http://schemas.openxmlformats.org/officeDocument/2006/relationships/hyperlink" Target="https://www.microsoft.com/en-us/trustcenter" TargetMode="External"/><Relationship Id="rId20" Type="http://schemas.openxmlformats.org/officeDocument/2006/relationships/hyperlink" Target="https://docs.microsoft.com/en-us/azure/app-service/app-service-mobile-how-to-configure-twitter-authentication" TargetMode="External"/><Relationship Id="rId1" Type="http://schemas.openxmlformats.org/officeDocument/2006/relationships/notesMaster" Target="../notesMasters/notesMaster1.xml"/><Relationship Id="rId6" Type="http://schemas.openxmlformats.org/officeDocument/2006/relationships/hyperlink" Target="https://docs.microsoft.com/en-us/azure/app-service/app-service-continuous-deployment" TargetMode="External"/><Relationship Id="rId11" Type="http://schemas.openxmlformats.org/officeDocument/2006/relationships/hyperlink" Target="https://docs.microsoft.com/en-us/azure/monitoring-and-diagnostics/insights-how-to-scale" TargetMode="External"/><Relationship Id="rId24" Type="http://schemas.openxmlformats.org/officeDocument/2006/relationships/hyperlink" Target="https://azure.microsoft.com/marketplace/" TargetMode="External"/><Relationship Id="rId5" Type="http://schemas.openxmlformats.org/officeDocument/2006/relationships/hyperlink" Target="https://docs.microsoft.com/en-us/azure/app-service/web-sites-create-web-jobs" TargetMode="External"/><Relationship Id="rId15" Type="http://schemas.openxmlformats.org/officeDocument/2006/relationships/hyperlink" Target="https://docs.microsoft.com/en-us/azure/app-service/web-sites-integrate-with-vnet" TargetMode="External"/><Relationship Id="rId23" Type="http://schemas.openxmlformats.org/officeDocument/2006/relationships/hyperlink" Target="https://docs.microsoft.com/en-us/azure/app-service/app-service-managed-service-identity" TargetMode="External"/><Relationship Id="rId28" Type="http://schemas.openxmlformats.org/officeDocument/2006/relationships/hyperlink" Target="https://docs.microsoft.com/en-us/azure/app-service/choose-web-site-cloud-service-vm" TargetMode="External"/><Relationship Id="rId10" Type="http://schemas.openxmlformats.org/officeDocument/2006/relationships/hyperlink" Target="https://docs.microsoft.com/en-us/azure/app-service/web-sites-scale" TargetMode="External"/><Relationship Id="rId19" Type="http://schemas.openxmlformats.org/officeDocument/2006/relationships/hyperlink" Target="https://docs.microsoft.com/en-us/azure/app-service/app-service-mobile-how-to-configure-facebook-authentication" TargetMode="External"/><Relationship Id="rId4" Type="http://schemas.openxmlformats.org/officeDocument/2006/relationships/hyperlink" Target="https://docs.microsoft.com/en-us/azure/app-service/azure-web-sites-web-hosting-plans-in-depth-overview" TargetMode="External"/><Relationship Id="rId9" Type="http://schemas.openxmlformats.org/officeDocument/2006/relationships/hyperlink" Target="https://docs.microsoft.com/en-us/cli/azure/install-azure-cli" TargetMode="External"/><Relationship Id="rId14" Type="http://schemas.openxmlformats.org/officeDocument/2006/relationships/hyperlink" Target="https://docs.microsoft.com/en-us/azure/biztalk-services/integration-hybrid-connection-overview" TargetMode="External"/><Relationship Id="rId22" Type="http://schemas.openxmlformats.org/officeDocument/2006/relationships/hyperlink" Target="https://docs.microsoft.com/en-us/azure/app-service/app-service-ip-restrictions" TargetMode="External"/><Relationship Id="rId27" Type="http://schemas.openxmlformats.org/officeDocument/2006/relationships/hyperlink" Target="https://azure.microsoft.com/documentation/services/virtual-machin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ikipedia.org/wiki/Server_far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CA" dirty="0"/>
          </a:p>
          <a:p>
            <a:r>
              <a:rPr lang="en-CA" dirty="0"/>
              <a:t>G</a:t>
            </a:r>
            <a:r>
              <a:rPr lang="en-US" dirty="0"/>
              <a:t>UNSHOT—TURN LIGHTS UP—NOTIFY POLICE</a:t>
            </a:r>
          </a:p>
          <a:p>
            <a:r>
              <a:rPr lang="en-CA" dirty="0"/>
              <a:t>A</a:t>
            </a:r>
            <a:r>
              <a:rPr lang="en-US" dirty="0"/>
              <a:t>TLANTA IS A SMART CITY</a:t>
            </a:r>
          </a:p>
          <a:p>
            <a:r>
              <a:rPr lang="en-CA" dirty="0"/>
              <a:t>7,000 CAMERAS IN ATLANTA—IoT DEVICES</a:t>
            </a:r>
          </a:p>
          <a:p>
            <a:r>
              <a:rPr lang="en-CA" dirty="0"/>
              <a:t>USE BING / COSMOS DB</a:t>
            </a:r>
          </a:p>
          <a:p>
            <a:r>
              <a:rPr lang="en-CA" dirty="0"/>
              <a:t>COGNITIVE APIs LOOKING FOR DISTRESSED PEOPLE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MPLEMENTED WITH DOCKER CONTAINERS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USED TO BE CALLED LAMBDA ARCH OR KAPP ARCH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 BIG IN IOT SPACE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RECEIVERS SUBSCRIBE TO A TOPIC, SO MULTIPLE READERS COULD RECEIVE THE SAME MESSAGE</a:t>
            </a:r>
          </a:p>
          <a:p>
            <a:endParaRPr lang="en-GB" dirty="0"/>
          </a:p>
          <a:p>
            <a:r>
              <a:rPr lang="en-GB" dirty="0"/>
              <a:t>IF A SUBSCRIPTION HAS MULTIPLE READERS, (E.G. MIDDLE RECEIVER ON THE SLIDE) ONLY ONE OF THE READERS WOULD GET THAT MESSAGE</a:t>
            </a:r>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8/28/2018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A MESSAGE GETS SENT TO ONE RECEIVER ONLY</a:t>
            </a:r>
          </a:p>
          <a:p>
            <a:endParaRPr lang="en-GB" dirty="0"/>
          </a:p>
          <a:p>
            <a:r>
              <a:rPr lang="en-GB" dirty="0"/>
              <a:t>LOAD LEVELLING—HIGH VOLUME INTO ONE STREAM</a:t>
            </a:r>
          </a:p>
          <a:p>
            <a:endParaRPr lang="en-GB" dirty="0"/>
          </a:p>
          <a:p>
            <a:r>
              <a:rPr lang="en-GB" dirty="0"/>
              <a:t>EXAM: GROUPING RELATED MESSAGES INTO A SESSION</a:t>
            </a:r>
          </a:p>
          <a:p>
            <a:r>
              <a:rPr lang="en-GB" dirty="0"/>
              <a:t>AMQP—GROUP</a:t>
            </a:r>
          </a:p>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8/28/2018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ARGE VOLUME WITH LOW LATENCY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 MUST BE OFFLOADED SOMEWHERE IF YOU CAN’T ACCESS IT WITHIN SEVEN DAYS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XAM:EXPRESSROUTE IS PRIVATE CONNECTION.</a:t>
            </a:r>
          </a:p>
          <a:p>
            <a:r>
              <a:rPr lang="en-US" sz="1200" b="0" i="0" kern="1200" dirty="0">
                <a:solidFill>
                  <a:schemeClr val="tx1"/>
                </a:solidFill>
                <a:effectLst/>
                <a:latin typeface="+mn-lt"/>
                <a:ea typeface="+mn-ea"/>
                <a:cs typeface="+mn-cs"/>
              </a:rPr>
              <a:t>OFTEN ORGS USE VPN AS WELL—FASTER TO SET UP, CAN FAIL OVER FROM EXPRESSROUTE TO VPN</a:t>
            </a:r>
          </a:p>
          <a:p>
            <a:endParaRPr lang="en-CA" dirty="0"/>
          </a:p>
          <a:p>
            <a:r>
              <a:rPr lang="en-CA" dirty="0"/>
              <a:t>E</a:t>
            </a:r>
            <a:r>
              <a:rPr lang="en-US" dirty="0"/>
              <a:t>XAM: WCF RELAY-.NET FRAMEWORK, OTHERWISE, EXPRESSROUTE OR ?</a:t>
            </a:r>
          </a:p>
          <a:p>
            <a:endParaRPr lang="en-CA" dirty="0"/>
          </a:p>
          <a:p>
            <a:r>
              <a:rPr lang="en-CA" dirty="0"/>
              <a:t>R</a:t>
            </a:r>
            <a:r>
              <a:rPr lang="en-US" dirty="0"/>
              <a:t>RAS CAN BE A VPN ENDPOINT TO GO TO AZURE</a:t>
            </a:r>
          </a:p>
          <a:p>
            <a:endParaRPr lang="en-CA" dirty="0"/>
          </a:p>
          <a:p>
            <a:r>
              <a:rPr lang="en-CA" dirty="0"/>
              <a:t>D</a:t>
            </a:r>
            <a:r>
              <a:rPr lang="en-US" dirty="0"/>
              <a:t>ATACENTER TO DATACENTER—CAN USE VPN</a:t>
            </a:r>
          </a:p>
          <a:p>
            <a:endParaRPr lang="en-CA" dirty="0"/>
          </a:p>
          <a:p>
            <a:r>
              <a:rPr lang="en-CA" dirty="0"/>
              <a:t>P</a:t>
            </a:r>
            <a:r>
              <a:rPr lang="en-US" dirty="0"/>
              <a:t>OINT TO SITE=TO DISCRETE PARTS OF AZURE</a:t>
            </a:r>
          </a:p>
          <a:p>
            <a:endParaRPr lang="en-CA"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ORIGINATED BY A MICROSOFT ENGINEER IN REDMOND WHO WANTED TO CONNECT TO HIS DAD’S HOUSE IN GERMANY TO ACCESS RECORDED SOCCER GAMES!</a:t>
            </a:r>
          </a:p>
          <a:p>
            <a:endParaRPr lang="en-CA" dirty="0"/>
          </a:p>
          <a:p>
            <a:r>
              <a:rPr lang="en-CA" dirty="0"/>
              <a:t>NO FIREWALL PORTS NEED TO BE OPENED BUT YOU NEED AGENTS RUNNING AS A SERVICE</a:t>
            </a:r>
          </a:p>
          <a:p>
            <a:endParaRPr lang="en-CA" dirty="0"/>
          </a:p>
          <a:p>
            <a:r>
              <a:rPr lang="en-CA" dirty="0"/>
              <a:t>HYBRID CONNECTIONS CONNECT TO APP SERVICES, INCLUDING FUNCTIONS, MOBILE APIS</a:t>
            </a:r>
          </a:p>
          <a:p>
            <a:endParaRPr lang="en-CA" dirty="0"/>
          </a:p>
          <a:p>
            <a:r>
              <a:rPr lang="en-CA" dirty="0"/>
              <a:t>HYBRID CONNECTIONS ARE REALLY SERVICE BUS RELAYS UNDER THE HOOD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THIS IS WHERE MOST COMPANIES START, I.E. THE LOW HANGING FRUIT</a:t>
            </a:r>
          </a:p>
          <a:p>
            <a:endParaRPr lang="en-CA" dirty="0"/>
          </a:p>
          <a:p>
            <a:r>
              <a:rPr lang="en-CA" dirty="0"/>
              <a:t>CONTROL WHO HAS ACCESS TO WHAT AND WHAT DATA IS FLOWING WHERE</a:t>
            </a:r>
          </a:p>
          <a:p>
            <a:endParaRPr lang="en-CA" dirty="0"/>
          </a:p>
          <a:p>
            <a:r>
              <a:rPr lang="en-CA" dirty="0"/>
              <a:t>THINK OF CLOUD AS EXTENSION OF ON-PREMISE NETWORK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a:t>
            </a:r>
            <a:r>
              <a:rPr lang="en-US" dirty="0"/>
              <a:t>E</a:t>
            </a:r>
          </a:p>
          <a:p>
            <a:r>
              <a:rPr lang="en-CA" dirty="0"/>
              <a:t>O</a:t>
            </a:r>
            <a:r>
              <a:rPr lang="en-US" dirty="0"/>
              <a:t>R WHERE LIKE</a:t>
            </a:r>
          </a:p>
          <a:p>
            <a:r>
              <a:rPr lang="en-CA" dirty="0"/>
              <a:t>O</a:t>
            </a:r>
            <a:r>
              <a:rPr lang="en-US" dirty="0"/>
              <a:t>R WHERE LIKE</a:t>
            </a:r>
          </a:p>
          <a:p>
            <a:endParaRPr lang="en-CA" dirty="0"/>
          </a:p>
          <a:p>
            <a:r>
              <a:rPr lang="en-CA" dirty="0"/>
              <a:t>F</a:t>
            </a:r>
            <a:r>
              <a:rPr lang="en-US" dirty="0"/>
              <a:t>ACETED SEARCH</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HOTEL SEARCH—INCLUDE MOTEL SEARCH BUT DEPRECATE THOSE RESULTS</a:t>
            </a:r>
          </a:p>
          <a:p>
            <a:endParaRPr lang="en-CA" dirty="0"/>
          </a:p>
          <a:p>
            <a:r>
              <a:rPr lang="en-CA" dirty="0"/>
              <a:t>EXAM: BE AWARE OF INDEX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94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Encoding</a:t>
            </a:r>
          </a:p>
          <a:p>
            <a:r>
              <a:rPr lang="en-US" b="0" dirty="0"/>
              <a:t>Studio grade encoding enables:</a:t>
            </a:r>
          </a:p>
          <a:p>
            <a:pPr marL="171450" indent="-171450">
              <a:buFont typeface="Arial" panose="020B0604020202020204" pitchFamily="34" charset="0"/>
              <a:buChar char="•"/>
            </a:pPr>
            <a:r>
              <a:rPr lang="en-US" b="0" dirty="0"/>
              <a:t>Encoding to multiple formats</a:t>
            </a:r>
          </a:p>
          <a:p>
            <a:pPr marL="171450" indent="-171450">
              <a:buFont typeface="Arial" panose="020B0604020202020204" pitchFamily="34" charset="0"/>
              <a:buChar char="•"/>
            </a:pPr>
            <a:r>
              <a:rPr lang="en-US" b="0" dirty="0"/>
              <a:t>Scalable batch processing</a:t>
            </a:r>
          </a:p>
          <a:p>
            <a:pPr marL="171450" indent="-171450">
              <a:buFont typeface="Arial" panose="020B0604020202020204" pitchFamily="34" charset="0"/>
              <a:buChar char="•"/>
            </a:pPr>
            <a:r>
              <a:rPr lang="en-US" b="0" dirty="0"/>
              <a:t>Thumbnail, overlay, stitching, and clip generation</a:t>
            </a:r>
          </a:p>
          <a:p>
            <a:pPr marL="171450" indent="-171450">
              <a:buFont typeface="Arial" panose="020B0604020202020204" pitchFamily="34" charset="0"/>
              <a:buChar char="•"/>
            </a:pPr>
            <a:r>
              <a:rPr lang="en-US" b="0" dirty="0"/>
              <a:t>High-performance </a:t>
            </a:r>
            <a:r>
              <a:rPr lang="en-US" b="0" dirty="0" err="1"/>
              <a:t>encoing</a:t>
            </a:r>
            <a:endParaRPr lang="en-US" b="0" dirty="0"/>
          </a:p>
          <a:p>
            <a:pPr marL="171450" indent="-171450">
              <a:buFont typeface="Arial" panose="020B0604020202020204" pitchFamily="34" charset="0"/>
              <a:buChar char="•"/>
            </a:pPr>
            <a:r>
              <a:rPr lang="en-US" b="0" dirty="0"/>
              <a:t>Web, professional, and broadcast workflow support</a:t>
            </a:r>
          </a:p>
          <a:p>
            <a:pPr marL="171450" indent="-171450">
              <a:buFont typeface="Arial" panose="020B0604020202020204" pitchFamily="34" charset="0"/>
              <a:buChar char="•"/>
            </a:pPr>
            <a:r>
              <a:rPr lang="en-US" b="0" dirty="0"/>
              <a:t>ISO- and CDSA-certified highly-secure encoding platform</a:t>
            </a:r>
          </a:p>
          <a:p>
            <a:endParaRPr lang="en-US" b="0" dirty="0"/>
          </a:p>
          <a:p>
            <a:r>
              <a:rPr lang="en-US" b="1" dirty="0"/>
              <a:t>Media Analytics</a:t>
            </a:r>
          </a:p>
          <a:p>
            <a:r>
              <a:rPr lang="en-US" b="0" dirty="0"/>
              <a:t>Extract advanced metadata using deep-learning based analysis to</a:t>
            </a:r>
          </a:p>
          <a:p>
            <a:pPr marL="171450" indent="-171450">
              <a:buFont typeface="Arial" panose="020B0604020202020204" pitchFamily="34" charset="0"/>
              <a:buChar char="•"/>
            </a:pPr>
            <a:r>
              <a:rPr lang="en-US" b="0" dirty="0"/>
              <a:t>Automatically generate standard caption files for your videos</a:t>
            </a:r>
          </a:p>
          <a:p>
            <a:pPr marL="171450" indent="-171450">
              <a:buFont typeface="Arial" panose="020B0604020202020204" pitchFamily="34" charset="0"/>
              <a:buChar char="•"/>
            </a:pPr>
            <a:r>
              <a:rPr lang="en-US" b="0" dirty="0"/>
              <a:t>Create smooth and stabilized time lapses from first-person videos</a:t>
            </a:r>
          </a:p>
          <a:p>
            <a:pPr marL="171450" indent="-171450">
              <a:buFont typeface="Arial" panose="020B0604020202020204" pitchFamily="34" charset="0"/>
              <a:buChar char="•"/>
            </a:pPr>
            <a:r>
              <a:rPr lang="en-US" b="0" dirty="0"/>
              <a:t>Detect motion, faces and emotion</a:t>
            </a:r>
          </a:p>
          <a:p>
            <a:pPr marL="171450" indent="-171450">
              <a:buFont typeface="Arial" panose="020B0604020202020204" pitchFamily="34" charset="0"/>
              <a:buChar char="•"/>
            </a:pPr>
            <a:r>
              <a:rPr lang="en-US" b="0" dirty="0"/>
              <a:t>Summarize videos</a:t>
            </a:r>
          </a:p>
          <a:p>
            <a:pPr marL="171450" indent="-171450">
              <a:buFont typeface="Arial" panose="020B0604020202020204" pitchFamily="34" charset="0"/>
              <a:buChar char="•"/>
            </a:pPr>
            <a:r>
              <a:rPr lang="en-US" b="0" dirty="0"/>
              <a:t>Moderate content</a:t>
            </a:r>
          </a:p>
          <a:p>
            <a:endParaRPr lang="en-US" b="1" dirty="0"/>
          </a:p>
          <a:p>
            <a:r>
              <a:rPr lang="en-US" b="1" dirty="0"/>
              <a:t>Streaming</a:t>
            </a:r>
          </a:p>
          <a:p>
            <a:pPr marL="0" indent="0">
              <a:buFont typeface="Arial" panose="020B0604020202020204" pitchFamily="34" charset="0"/>
              <a:buNone/>
            </a:pPr>
            <a:r>
              <a:rPr lang="en-US" b="0" dirty="0"/>
              <a:t>Deliver content to virtually any device at scale</a:t>
            </a:r>
          </a:p>
          <a:p>
            <a:pPr marL="171450" indent="-171450">
              <a:buFont typeface="Arial" panose="020B0604020202020204" pitchFamily="34" charset="0"/>
              <a:buChar char="•"/>
            </a:pPr>
            <a:r>
              <a:rPr lang="en-US" b="0" dirty="0"/>
              <a:t>Just-in-time packaging to HLS, MPEG-DASH, and Smooth Streaming</a:t>
            </a:r>
          </a:p>
          <a:p>
            <a:pPr marL="171450" indent="-171450">
              <a:buFont typeface="Arial" panose="020B0604020202020204" pitchFamily="34" charset="0"/>
              <a:buChar char="•"/>
            </a:pPr>
            <a:r>
              <a:rPr lang="en-US" b="0" dirty="0"/>
              <a:t>Just-in-time AES encryption and PlayReady DRM technology</a:t>
            </a:r>
          </a:p>
          <a:p>
            <a:pPr marL="171450" indent="-171450">
              <a:buFont typeface="Arial" panose="020B0604020202020204" pitchFamily="34" charset="0"/>
              <a:buChar char="•"/>
            </a:pPr>
            <a:r>
              <a:rPr lang="en-US" b="0" dirty="0"/>
              <a:t>Direct integration with CDN</a:t>
            </a:r>
          </a:p>
          <a:p>
            <a:pPr marL="171450" indent="-171450">
              <a:buFont typeface="Arial" panose="020B0604020202020204" pitchFamily="34" charset="0"/>
              <a:buChar char="•"/>
            </a:pPr>
            <a:r>
              <a:rPr lang="en-US" b="0" dirty="0"/>
              <a:t>Scalability to handle all audience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Dynamic manifest manipulation for trimming and rendition filtering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Full cloud DVR workflow capabilities</a:t>
            </a:r>
          </a:p>
          <a:p>
            <a:endParaRPr lang="en-US" b="1" dirty="0"/>
          </a:p>
          <a:p>
            <a:r>
              <a:rPr lang="en-US" b="1" dirty="0"/>
              <a:t>Content Protection</a:t>
            </a:r>
          </a:p>
          <a:p>
            <a:r>
              <a:rPr lang="en-US" b="0" dirty="0"/>
              <a:t>Deliver highly secure content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Secure content from cloud upload to playback</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AES clear key and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Simplify key management and allow dynamic encryption on the fly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 with Active Directory or your own authentication system</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Configure protection rules with simple APIs or web portal</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Deliver highly-secure playback with native HTML5 or client SDKs for all device</a:t>
            </a:r>
            <a:endParaRPr lang="en-US" b="1" dirty="0"/>
          </a:p>
          <a:p>
            <a:endParaRPr lang="en-US" b="1" dirty="0"/>
          </a:p>
          <a:p>
            <a:r>
              <a:rPr lang="en-US" b="1" dirty="0"/>
              <a:t>CDN</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Secure and reliable global content delivery and acceleration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Global coverage and massive scalability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Integrated into your Azure services, letting you scale in minutes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Simple setup and no commitment: pay-as-you-go</a:t>
            </a:r>
            <a:endParaRPr lang="en-US" b="1" dirty="0"/>
          </a:p>
          <a:p>
            <a:endParaRPr lang="en-US" b="1" dirty="0"/>
          </a:p>
          <a:p>
            <a:r>
              <a:rPr lang="en-US" b="1" dirty="0"/>
              <a:t>Azure Media Player</a:t>
            </a:r>
          </a:p>
          <a:p>
            <a:r>
              <a:rPr lang="en-US" sz="900" b="0" i="0" kern="1200" dirty="0">
                <a:solidFill>
                  <a:schemeClr val="tx1"/>
                </a:solidFill>
                <a:effectLst/>
                <a:latin typeface="Segoe UI Light" pitchFamily="34" charset="0"/>
                <a:ea typeface="+mn-ea"/>
                <a:cs typeface="+mn-cs"/>
              </a:rPr>
              <a:t>A single player for your content on multiple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Supports most popular screens and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Automatically chooses the best playback format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Easily integrates into web and app solutions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Lets you use familiar JavaScript API development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Includes automatic fallback for Flash and Silverlight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Gives you integrated content protection</a:t>
            </a:r>
          </a:p>
          <a:p>
            <a:endParaRPr lang="en-US" sz="900" b="0" i="0" kern="1200" dirty="0">
              <a:solidFill>
                <a:schemeClr val="tx1"/>
              </a:solidFill>
              <a:effectLst/>
              <a:latin typeface="Segoe UI Light" pitchFamily="34" charset="0"/>
              <a:ea typeface="+mn-ea"/>
              <a:cs typeface="+mn-cs"/>
            </a:endParaRPr>
          </a:p>
          <a:p>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133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On-premises live encoder - </a:t>
            </a:r>
            <a:r>
              <a:rPr lang="en-US" sz="900" b="0" i="0" kern="1200" dirty="0">
                <a:solidFill>
                  <a:schemeClr val="tx1"/>
                </a:solidFill>
                <a:effectLst/>
                <a:latin typeface="Segoe UI Light" pitchFamily="34" charset="0"/>
                <a:ea typeface="+mn-ea"/>
                <a:cs typeface="+mn-cs"/>
              </a:rPr>
              <a:t>Outputs the live source for ingest into the cloud as RTMP, MPEG-Transport Stream, or fragmented mp4 formats.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Preview monitoring - Provides the ability to preview and validate a live stream before further processing and delivery.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Streaming endpoint - </a:t>
            </a:r>
            <a:r>
              <a:rPr lang="en-US" dirty="0">
                <a:effectLst/>
              </a:rPr>
              <a:t>Represents a streaming service that can deliver content directly to a client player application, or to a content delivery network (CDN) for further distribution.</a:t>
            </a:r>
          </a:p>
          <a:p>
            <a:endParaRPr lang="en-US" dirty="0">
              <a:effectLst/>
            </a:endParaRPr>
          </a:p>
          <a:p>
            <a:r>
              <a:rPr lang="en-US" dirty="0">
                <a:effectLst/>
              </a:rPr>
              <a:t>Multi-DRM - </a:t>
            </a:r>
            <a:r>
              <a:rPr lang="en-US" sz="900" b="0" i="0" kern="1200" dirty="0">
                <a:solidFill>
                  <a:schemeClr val="tx1"/>
                </a:solidFill>
                <a:effectLst/>
                <a:latin typeface="Segoe UI Light" pitchFamily="34" charset="0"/>
                <a:ea typeface="+mn-ea"/>
                <a:cs typeface="+mn-cs"/>
              </a:rPr>
              <a:t>Delivers content securely using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 or AES clear key encryption.</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164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1272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MACHINE LEARNING FOR THOSE WHO AREN’T AI EXPERTS</a:t>
            </a:r>
          </a:p>
          <a:p>
            <a:endParaRPr lang="en-CA" dirty="0"/>
          </a:p>
          <a:p>
            <a:r>
              <a:rPr lang="en-CA" dirty="0"/>
              <a:t>CUSTOM VISION SERVICE—REAL TIME VIDEO FEEDS—WHO MIGHT BE CARRYING A WEAPON? PARTNERS IN PUBLIC SECURITY SPACE.</a:t>
            </a:r>
            <a:endParaRPr lang="en-US" dirty="0"/>
          </a:p>
          <a:p>
            <a:endParaRPr lang="en-US" dirty="0"/>
          </a:p>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CRUD</a:t>
            </a:r>
          </a:p>
          <a:p>
            <a:endParaRPr lang="en-CA" dirty="0"/>
          </a:p>
          <a:p>
            <a:r>
              <a:rPr lang="en-CA" sz="1200" b="0" i="0" kern="1200" dirty="0">
                <a:solidFill>
                  <a:schemeClr val="tx1"/>
                </a:solidFill>
                <a:effectLst/>
                <a:latin typeface="+mn-lt"/>
                <a:ea typeface="+mn-ea"/>
                <a:cs typeface="+mn-cs"/>
              </a:rPr>
              <a:t>Web Apps overview</a:t>
            </a:r>
          </a:p>
          <a:p>
            <a:pPr rtl="0"/>
            <a:r>
              <a:rPr lang="en-CA" sz="1200" b="0" i="0" kern="1200" dirty="0">
                <a:solidFill>
                  <a:schemeClr val="tx1"/>
                </a:solidFill>
                <a:effectLst/>
                <a:latin typeface="+mn-lt"/>
                <a:ea typeface="+mn-ea"/>
                <a:cs typeface="+mn-cs"/>
              </a:rPr>
              <a:t>01/04/2017</a:t>
            </a:r>
          </a:p>
          <a:p>
            <a:pPr lvl="1" rtl="0" fontAlgn="t"/>
            <a:r>
              <a:rPr lang="en-CA" sz="1200" b="0" i="0" kern="1200" dirty="0">
                <a:solidFill>
                  <a:schemeClr val="tx1"/>
                </a:solidFill>
                <a:effectLst/>
                <a:latin typeface="+mn-lt"/>
                <a:ea typeface="+mn-ea"/>
                <a:cs typeface="+mn-cs"/>
              </a:rPr>
              <a:t> </a:t>
            </a:r>
          </a:p>
          <a:p>
            <a:r>
              <a:rPr lang="en-CA" sz="1200" b="0" i="1" kern="1200" dirty="0">
                <a:solidFill>
                  <a:schemeClr val="tx1"/>
                </a:solidFill>
                <a:effectLst/>
                <a:latin typeface="+mn-lt"/>
                <a:ea typeface="+mn-ea"/>
                <a:cs typeface="+mn-cs"/>
              </a:rPr>
              <a:t>Azure App Service Web Apps</a:t>
            </a:r>
            <a:r>
              <a:rPr lang="en-CA" sz="1200" b="0" i="0" kern="1200" dirty="0">
                <a:solidFill>
                  <a:schemeClr val="tx1"/>
                </a:solidFill>
                <a:effectLst/>
                <a:latin typeface="+mn-lt"/>
                <a:ea typeface="+mn-ea"/>
                <a:cs typeface="+mn-cs"/>
              </a:rPr>
              <a:t> (or just Web Apps) is a service for hosting web applications, REST APIs, and mobile back ends. You can develop in your favorite language, be it .NET, .NET Core, Java, Ruby, Node.js, PHP, or Python. Applications run and scale with ease on Windows-based environments. For Linux-based environments, see </a:t>
            </a:r>
            <a:r>
              <a:rPr lang="en-CA" sz="1200" b="0" i="0" u="sng" kern="1200" dirty="0">
                <a:solidFill>
                  <a:schemeClr val="tx1"/>
                </a:solidFill>
                <a:effectLst/>
                <a:latin typeface="+mn-lt"/>
                <a:ea typeface="+mn-ea"/>
                <a:cs typeface="+mn-cs"/>
                <a:hlinkClick r:id="rId3"/>
              </a:rPr>
              <a:t>App Service on Linux</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Web Apps not only adds the power of Microsoft Azure to your application, such as security, load balancing, </a:t>
            </a:r>
            <a:r>
              <a:rPr lang="en-CA" sz="1200" b="0" i="0" kern="1200" dirty="0" err="1">
                <a:solidFill>
                  <a:schemeClr val="tx1"/>
                </a:solidFill>
                <a:effectLst/>
                <a:latin typeface="+mn-lt"/>
                <a:ea typeface="+mn-ea"/>
                <a:cs typeface="+mn-cs"/>
              </a:rPr>
              <a:t>autoscaling</a:t>
            </a:r>
            <a:r>
              <a:rPr lang="en-CA" sz="1200" b="0" i="0" kern="1200" dirty="0">
                <a:solidFill>
                  <a:schemeClr val="tx1"/>
                </a:solidFill>
                <a:effectLst/>
                <a:latin typeface="+mn-lt"/>
                <a:ea typeface="+mn-ea"/>
                <a:cs typeface="+mn-cs"/>
              </a:rPr>
              <a:t>, and automated management.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You can also take advantage of its DevOps capabilities, such as continuous deployment from VSTS, GitHub, Docker Hub, and other sources, package management, staging environments, custom domain, and SSL certificates.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With App Service, you pay for the Azure compute resources you use. The compute resources you use is determined by the </a:t>
            </a:r>
            <a:r>
              <a:rPr lang="en-CA" sz="1200" b="0" i="1" kern="1200" dirty="0">
                <a:solidFill>
                  <a:schemeClr val="tx1"/>
                </a:solidFill>
                <a:effectLst/>
                <a:latin typeface="+mn-lt"/>
                <a:ea typeface="+mn-ea"/>
                <a:cs typeface="+mn-cs"/>
              </a:rPr>
              <a:t>App Service plan</a:t>
            </a:r>
            <a:r>
              <a:rPr lang="en-CA" sz="1200" b="0" i="0" kern="1200" dirty="0">
                <a:solidFill>
                  <a:schemeClr val="tx1"/>
                </a:solidFill>
                <a:effectLst/>
                <a:latin typeface="+mn-lt"/>
                <a:ea typeface="+mn-ea"/>
                <a:cs typeface="+mn-cs"/>
              </a:rPr>
              <a:t> that you run your Web Apps on. For more information, see </a:t>
            </a:r>
            <a:r>
              <a:rPr lang="en-CA" sz="1200" b="0" i="0" u="sng" kern="1200" dirty="0">
                <a:solidFill>
                  <a:schemeClr val="tx1"/>
                </a:solidFill>
                <a:effectLst/>
                <a:latin typeface="+mn-lt"/>
                <a:ea typeface="+mn-ea"/>
                <a:cs typeface="+mn-cs"/>
                <a:hlinkClick r:id="rId4"/>
              </a:rPr>
              <a:t>App Service plans in Azure Web Apps</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Why use Web Apps?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Here are some key features of App Service Web Apps:</a:t>
            </a:r>
          </a:p>
          <a:p>
            <a:r>
              <a:rPr lang="en-CA" sz="1200" b="1" i="0" kern="1200" dirty="0">
                <a:solidFill>
                  <a:schemeClr val="tx1"/>
                </a:solidFill>
                <a:effectLst/>
                <a:latin typeface="+mn-lt"/>
                <a:ea typeface="+mn-ea"/>
                <a:cs typeface="+mn-cs"/>
              </a:rPr>
              <a:t>Multiple languages and frameworks</a:t>
            </a:r>
            <a:r>
              <a:rPr lang="en-CA" sz="1200" b="0" i="0" kern="1200" dirty="0">
                <a:solidFill>
                  <a:schemeClr val="tx1"/>
                </a:solidFill>
                <a:effectLst/>
                <a:latin typeface="+mn-lt"/>
                <a:ea typeface="+mn-ea"/>
                <a:cs typeface="+mn-cs"/>
              </a:rPr>
              <a:t> - Web Apps has first-class support for ASP.NET, ASP.NET Core, Java, Ruby, Node.js, PHP, or Python. You can also run </a:t>
            </a:r>
            <a:r>
              <a:rPr lang="en-CA" sz="1200" b="0" i="0" u="none" strike="noStrike" kern="1200" dirty="0">
                <a:solidFill>
                  <a:schemeClr val="tx1"/>
                </a:solidFill>
                <a:effectLst/>
                <a:latin typeface="+mn-lt"/>
                <a:ea typeface="+mn-ea"/>
                <a:cs typeface="+mn-cs"/>
                <a:hlinkClick r:id="rId5"/>
              </a:rPr>
              <a:t>PowerShell and other scripts or executables</a:t>
            </a:r>
            <a:r>
              <a:rPr lang="en-CA" sz="1200" b="0" i="0" kern="1200" dirty="0">
                <a:solidFill>
                  <a:schemeClr val="tx1"/>
                </a:solidFill>
                <a:effectLst/>
                <a:latin typeface="+mn-lt"/>
                <a:ea typeface="+mn-ea"/>
                <a:cs typeface="+mn-cs"/>
              </a:rPr>
              <a:t> as background services.</a:t>
            </a:r>
          </a:p>
          <a:p>
            <a:r>
              <a:rPr lang="en-CA" sz="1200" b="1" i="0" kern="1200" dirty="0">
                <a:solidFill>
                  <a:schemeClr val="tx1"/>
                </a:solidFill>
                <a:effectLst/>
                <a:latin typeface="+mn-lt"/>
                <a:ea typeface="+mn-ea"/>
                <a:cs typeface="+mn-cs"/>
              </a:rPr>
              <a:t>DevOps optimization</a:t>
            </a:r>
            <a:r>
              <a:rPr lang="en-CA" sz="1200" b="0" i="0" kern="1200" dirty="0">
                <a:solidFill>
                  <a:schemeClr val="tx1"/>
                </a:solidFill>
                <a:effectLst/>
                <a:latin typeface="+mn-lt"/>
                <a:ea typeface="+mn-ea"/>
                <a:cs typeface="+mn-cs"/>
              </a:rPr>
              <a:t> - Set up </a:t>
            </a:r>
            <a:r>
              <a:rPr lang="en-CA" sz="1200" b="0" i="0" u="none" strike="noStrike" kern="1200" dirty="0">
                <a:solidFill>
                  <a:schemeClr val="tx1"/>
                </a:solidFill>
                <a:effectLst/>
                <a:latin typeface="+mn-lt"/>
                <a:ea typeface="+mn-ea"/>
                <a:cs typeface="+mn-cs"/>
                <a:hlinkClick r:id="rId6"/>
              </a:rPr>
              <a:t>continuous integration and deployment</a:t>
            </a:r>
            <a:r>
              <a:rPr lang="en-CA" sz="1200" b="0" i="0" kern="1200" dirty="0">
                <a:solidFill>
                  <a:schemeClr val="tx1"/>
                </a:solidFill>
                <a:effectLst/>
                <a:latin typeface="+mn-lt"/>
                <a:ea typeface="+mn-ea"/>
                <a:cs typeface="+mn-cs"/>
              </a:rPr>
              <a:t> with Visual Studio Team Services, GitHub, </a:t>
            </a:r>
            <a:r>
              <a:rPr lang="en-CA" sz="1200" b="0" i="0" kern="1200" dirty="0" err="1">
                <a:solidFill>
                  <a:schemeClr val="tx1"/>
                </a:solidFill>
                <a:effectLst/>
                <a:latin typeface="+mn-lt"/>
                <a:ea typeface="+mn-ea"/>
                <a:cs typeface="+mn-cs"/>
              </a:rPr>
              <a:t>BitBucket</a:t>
            </a:r>
            <a:r>
              <a:rPr lang="en-CA" sz="1200" b="0" i="0" kern="1200" dirty="0">
                <a:solidFill>
                  <a:schemeClr val="tx1"/>
                </a:solidFill>
                <a:effectLst/>
                <a:latin typeface="+mn-lt"/>
                <a:ea typeface="+mn-ea"/>
                <a:cs typeface="+mn-cs"/>
              </a:rPr>
              <a:t>, Docker Hub, or Azure Container Registry. Promote updates through </a:t>
            </a:r>
            <a:r>
              <a:rPr lang="en-CA" sz="1200" b="0" i="0" u="none" strike="noStrike" kern="1200" dirty="0">
                <a:solidFill>
                  <a:schemeClr val="tx1"/>
                </a:solidFill>
                <a:effectLst/>
                <a:latin typeface="+mn-lt"/>
                <a:ea typeface="+mn-ea"/>
                <a:cs typeface="+mn-cs"/>
                <a:hlinkClick r:id="rId7"/>
              </a:rPr>
              <a:t>test and staging environments</a:t>
            </a:r>
            <a:r>
              <a:rPr lang="en-CA" sz="1200" b="0" i="0" kern="1200" dirty="0">
                <a:solidFill>
                  <a:schemeClr val="tx1"/>
                </a:solidFill>
                <a:effectLst/>
                <a:latin typeface="+mn-lt"/>
                <a:ea typeface="+mn-ea"/>
                <a:cs typeface="+mn-cs"/>
              </a:rPr>
              <a:t>. Manage your apps in Web Apps by using </a:t>
            </a:r>
            <a:r>
              <a:rPr lang="en-CA" sz="1200" b="0" i="0" u="none" strike="noStrike" kern="1200" dirty="0">
                <a:solidFill>
                  <a:schemeClr val="tx1"/>
                </a:solidFill>
                <a:effectLst/>
                <a:latin typeface="+mn-lt"/>
                <a:ea typeface="+mn-ea"/>
                <a:cs typeface="+mn-cs"/>
                <a:hlinkClick r:id="rId8"/>
              </a:rPr>
              <a:t>Azure PowerShell</a:t>
            </a:r>
            <a:r>
              <a:rPr lang="en-CA" sz="1200" b="0" i="0" kern="1200" dirty="0">
                <a:solidFill>
                  <a:schemeClr val="tx1"/>
                </a:solidFill>
                <a:effectLst/>
                <a:latin typeface="+mn-lt"/>
                <a:ea typeface="+mn-ea"/>
                <a:cs typeface="+mn-cs"/>
              </a:rPr>
              <a:t> or the </a:t>
            </a:r>
            <a:r>
              <a:rPr lang="en-CA" sz="1200" b="0" i="0" u="none" strike="noStrike" kern="1200" dirty="0">
                <a:solidFill>
                  <a:schemeClr val="tx1"/>
                </a:solidFill>
                <a:effectLst/>
                <a:latin typeface="+mn-lt"/>
                <a:ea typeface="+mn-ea"/>
                <a:cs typeface="+mn-cs"/>
                <a:hlinkClick r:id="rId9"/>
              </a:rPr>
              <a:t>cross-platform command-line interface (CLI)</a:t>
            </a:r>
            <a:r>
              <a:rPr lang="en-CA" sz="1200" b="0"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Global scale with high availability</a:t>
            </a:r>
            <a:r>
              <a:rPr lang="en-CA" sz="1200" b="0" i="0" kern="1200" dirty="0">
                <a:solidFill>
                  <a:schemeClr val="tx1"/>
                </a:solidFill>
                <a:effectLst/>
                <a:latin typeface="+mn-lt"/>
                <a:ea typeface="+mn-ea"/>
                <a:cs typeface="+mn-cs"/>
              </a:rPr>
              <a:t> - Scale </a:t>
            </a:r>
            <a:r>
              <a:rPr lang="en-CA" sz="1200" b="0" i="0" u="none" strike="noStrike" kern="1200" dirty="0">
                <a:solidFill>
                  <a:schemeClr val="tx1"/>
                </a:solidFill>
                <a:effectLst/>
                <a:latin typeface="+mn-lt"/>
                <a:ea typeface="+mn-ea"/>
                <a:cs typeface="+mn-cs"/>
                <a:hlinkClick r:id="rId10"/>
              </a:rPr>
              <a:t>up</a:t>
            </a:r>
            <a:r>
              <a:rPr lang="en-CA" sz="1200" b="0" i="0" kern="1200" dirty="0">
                <a:solidFill>
                  <a:schemeClr val="tx1"/>
                </a:solidFill>
                <a:effectLst/>
                <a:latin typeface="+mn-lt"/>
                <a:ea typeface="+mn-ea"/>
                <a:cs typeface="+mn-cs"/>
              </a:rPr>
              <a:t> or </a:t>
            </a:r>
            <a:r>
              <a:rPr lang="en-CA" sz="1200" b="0" i="0" u="none" strike="noStrike" kern="1200" dirty="0">
                <a:solidFill>
                  <a:schemeClr val="tx1"/>
                </a:solidFill>
                <a:effectLst/>
                <a:latin typeface="+mn-lt"/>
                <a:ea typeface="+mn-ea"/>
                <a:cs typeface="+mn-cs"/>
                <a:hlinkClick r:id="rId11"/>
              </a:rPr>
              <a:t>out</a:t>
            </a:r>
            <a:r>
              <a:rPr lang="en-CA" sz="1200" b="0" i="0" kern="1200" dirty="0">
                <a:solidFill>
                  <a:schemeClr val="tx1"/>
                </a:solidFill>
                <a:effectLst/>
                <a:latin typeface="+mn-lt"/>
                <a:ea typeface="+mn-ea"/>
                <a:cs typeface="+mn-cs"/>
              </a:rPr>
              <a:t> manually or automatically. Host your apps anywhere in Microsoft's global datacenter infrastructure, and the App Service </a:t>
            </a:r>
            <a:r>
              <a:rPr lang="en-CA" sz="1200" b="0" i="0" u="none" strike="noStrike" kern="1200" dirty="0">
                <a:solidFill>
                  <a:schemeClr val="tx1"/>
                </a:solidFill>
                <a:effectLst/>
                <a:latin typeface="+mn-lt"/>
                <a:ea typeface="+mn-ea"/>
                <a:cs typeface="+mn-cs"/>
                <a:hlinkClick r:id="rId12"/>
              </a:rPr>
              <a:t>SLA</a:t>
            </a:r>
            <a:r>
              <a:rPr lang="en-CA" sz="1200" b="0" i="0" kern="1200" dirty="0">
                <a:solidFill>
                  <a:schemeClr val="tx1"/>
                </a:solidFill>
                <a:effectLst/>
                <a:latin typeface="+mn-lt"/>
                <a:ea typeface="+mn-ea"/>
                <a:cs typeface="+mn-cs"/>
              </a:rPr>
              <a:t> promises high availability.</a:t>
            </a:r>
          </a:p>
          <a:p>
            <a:r>
              <a:rPr lang="en-CA" sz="1200" b="1" i="0" kern="1200" dirty="0">
                <a:solidFill>
                  <a:schemeClr val="tx1"/>
                </a:solidFill>
                <a:effectLst/>
                <a:latin typeface="+mn-lt"/>
                <a:ea typeface="+mn-ea"/>
                <a:cs typeface="+mn-cs"/>
              </a:rPr>
              <a:t>Connections to SaaS platforms and on-premises data</a:t>
            </a:r>
            <a:r>
              <a:rPr lang="en-CA" sz="1200" b="0" i="0" kern="1200" dirty="0">
                <a:solidFill>
                  <a:schemeClr val="tx1"/>
                </a:solidFill>
                <a:effectLst/>
                <a:latin typeface="+mn-lt"/>
                <a:ea typeface="+mn-ea"/>
                <a:cs typeface="+mn-cs"/>
              </a:rPr>
              <a:t> - Choose from more than 50 </a:t>
            </a:r>
            <a:r>
              <a:rPr lang="en-CA" sz="1200" b="0" i="0" u="none" strike="noStrike" kern="1200" dirty="0">
                <a:solidFill>
                  <a:schemeClr val="tx1"/>
                </a:solidFill>
                <a:effectLst/>
                <a:latin typeface="+mn-lt"/>
                <a:ea typeface="+mn-ea"/>
                <a:cs typeface="+mn-cs"/>
                <a:hlinkClick r:id="rId13"/>
              </a:rPr>
              <a:t>connectors</a:t>
            </a:r>
            <a:r>
              <a:rPr lang="en-CA" sz="1200" b="0" i="0" kern="1200" dirty="0">
                <a:solidFill>
                  <a:schemeClr val="tx1"/>
                </a:solidFill>
                <a:effectLst/>
                <a:latin typeface="+mn-lt"/>
                <a:ea typeface="+mn-ea"/>
                <a:cs typeface="+mn-cs"/>
              </a:rPr>
              <a:t> for enterprise systems (such as SAP), SaaS services (such as Salesforce), and internet services (such as Facebook). Access on-premises data using </a:t>
            </a:r>
            <a:r>
              <a:rPr lang="en-CA" sz="1200" b="0" i="0" u="none" strike="noStrike" kern="1200" dirty="0">
                <a:solidFill>
                  <a:schemeClr val="tx1"/>
                </a:solidFill>
                <a:effectLst/>
                <a:latin typeface="+mn-lt"/>
                <a:ea typeface="+mn-ea"/>
                <a:cs typeface="+mn-cs"/>
                <a:hlinkClick r:id="rId14"/>
              </a:rPr>
              <a:t>Hybrid Connections</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15"/>
              </a:rPr>
              <a:t>Azure Virtual Networks</a:t>
            </a:r>
            <a:r>
              <a:rPr lang="en-CA" sz="1200" b="0"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Security and compliance</a:t>
            </a:r>
            <a:r>
              <a:rPr lang="en-CA" sz="1200" b="0" i="0" kern="1200" dirty="0">
                <a:solidFill>
                  <a:schemeClr val="tx1"/>
                </a:solidFill>
                <a:effectLst/>
                <a:latin typeface="+mn-lt"/>
                <a:ea typeface="+mn-ea"/>
                <a:cs typeface="+mn-cs"/>
              </a:rPr>
              <a:t> - App Service is </a:t>
            </a:r>
            <a:r>
              <a:rPr lang="en-CA" sz="1200" b="0" i="0" u="none" strike="noStrike" kern="1200" dirty="0">
                <a:solidFill>
                  <a:schemeClr val="tx1"/>
                </a:solidFill>
                <a:effectLst/>
                <a:latin typeface="+mn-lt"/>
                <a:ea typeface="+mn-ea"/>
                <a:cs typeface="+mn-cs"/>
                <a:hlinkClick r:id="rId16"/>
              </a:rPr>
              <a:t>ISO, SOC, and PCI compliant</a:t>
            </a:r>
            <a:r>
              <a:rPr lang="en-CA" sz="1200" b="0" i="0" kern="1200" dirty="0">
                <a:solidFill>
                  <a:schemeClr val="tx1"/>
                </a:solidFill>
                <a:effectLst/>
                <a:latin typeface="+mn-lt"/>
                <a:ea typeface="+mn-ea"/>
                <a:cs typeface="+mn-cs"/>
              </a:rPr>
              <a:t>. Authenticate users with </a:t>
            </a:r>
            <a:r>
              <a:rPr lang="en-CA" sz="1200" b="0" i="0" u="none" strike="noStrike" kern="1200" dirty="0">
                <a:solidFill>
                  <a:schemeClr val="tx1"/>
                </a:solidFill>
                <a:effectLst/>
                <a:latin typeface="+mn-lt"/>
                <a:ea typeface="+mn-ea"/>
                <a:cs typeface="+mn-cs"/>
                <a:hlinkClick r:id="rId17"/>
              </a:rPr>
              <a:t>Azure Active Directory</a:t>
            </a:r>
            <a:r>
              <a:rPr lang="en-CA" sz="1200" b="0" i="0" kern="1200" dirty="0">
                <a:solidFill>
                  <a:schemeClr val="tx1"/>
                </a:solidFill>
                <a:effectLst/>
                <a:latin typeface="+mn-lt"/>
                <a:ea typeface="+mn-ea"/>
                <a:cs typeface="+mn-cs"/>
              </a:rPr>
              <a:t> or with social login (</a:t>
            </a:r>
            <a:r>
              <a:rPr lang="en-CA" sz="1200" b="0" i="0" u="none" strike="noStrike" kern="1200" dirty="0">
                <a:solidFill>
                  <a:schemeClr val="tx1"/>
                </a:solidFill>
                <a:effectLst/>
                <a:latin typeface="+mn-lt"/>
                <a:ea typeface="+mn-ea"/>
                <a:cs typeface="+mn-cs"/>
                <a:hlinkClick r:id="rId18"/>
              </a:rPr>
              <a:t>Google</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9"/>
              </a:rPr>
              <a:t>Facebook</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20"/>
              </a:rPr>
              <a:t>Twitter</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21"/>
              </a:rPr>
              <a:t>Microsoft</a:t>
            </a:r>
            <a:r>
              <a:rPr lang="en-CA" sz="1200" b="0" i="0" kern="1200" dirty="0">
                <a:solidFill>
                  <a:schemeClr val="tx1"/>
                </a:solidFill>
                <a:effectLst/>
                <a:latin typeface="+mn-lt"/>
                <a:ea typeface="+mn-ea"/>
                <a:cs typeface="+mn-cs"/>
              </a:rPr>
              <a:t>). Create </a:t>
            </a:r>
            <a:r>
              <a:rPr lang="en-CA" sz="1200" b="0" i="0" u="none" strike="noStrike" kern="1200" dirty="0">
                <a:solidFill>
                  <a:schemeClr val="tx1"/>
                </a:solidFill>
                <a:effectLst/>
                <a:latin typeface="+mn-lt"/>
                <a:ea typeface="+mn-ea"/>
                <a:cs typeface="+mn-cs"/>
                <a:hlinkClick r:id="rId22"/>
              </a:rPr>
              <a:t>IP address restrictions</a:t>
            </a:r>
            <a:r>
              <a:rPr lang="en-CA" sz="1200" b="0" i="0"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23"/>
              </a:rPr>
              <a:t>manage service identities</a:t>
            </a:r>
            <a:r>
              <a:rPr lang="en-CA" sz="1200" b="0"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Application templates</a:t>
            </a:r>
            <a:r>
              <a:rPr lang="en-CA" sz="1200" b="0" i="0" kern="1200" dirty="0">
                <a:solidFill>
                  <a:schemeClr val="tx1"/>
                </a:solidFill>
                <a:effectLst/>
                <a:latin typeface="+mn-lt"/>
                <a:ea typeface="+mn-ea"/>
                <a:cs typeface="+mn-cs"/>
              </a:rPr>
              <a:t> - Choose from an extensive list of application templates in the </a:t>
            </a:r>
            <a:r>
              <a:rPr lang="en-CA" sz="1200" b="0" i="0" u="none" strike="noStrike" kern="1200" dirty="0">
                <a:solidFill>
                  <a:schemeClr val="tx1"/>
                </a:solidFill>
                <a:effectLst/>
                <a:latin typeface="+mn-lt"/>
                <a:ea typeface="+mn-ea"/>
                <a:cs typeface="+mn-cs"/>
                <a:hlinkClick r:id="rId24"/>
              </a:rPr>
              <a:t>Azure Marketplace</a:t>
            </a:r>
            <a:r>
              <a:rPr lang="en-CA" sz="1200" b="0" i="0" kern="1200" dirty="0">
                <a:solidFill>
                  <a:schemeClr val="tx1"/>
                </a:solidFill>
                <a:effectLst/>
                <a:latin typeface="+mn-lt"/>
                <a:ea typeface="+mn-ea"/>
                <a:cs typeface="+mn-cs"/>
              </a:rPr>
              <a:t>, such as WordPress, Joomla, and Drupal.</a:t>
            </a:r>
          </a:p>
          <a:p>
            <a:r>
              <a:rPr lang="en-CA" sz="1200" b="1" i="0" kern="1200" dirty="0">
                <a:solidFill>
                  <a:schemeClr val="tx1"/>
                </a:solidFill>
                <a:effectLst/>
                <a:latin typeface="+mn-lt"/>
                <a:ea typeface="+mn-ea"/>
                <a:cs typeface="+mn-cs"/>
              </a:rPr>
              <a:t>Visual Studio integration</a:t>
            </a:r>
            <a:r>
              <a:rPr lang="en-CA" sz="1200" b="0" i="0" kern="1200" dirty="0">
                <a:solidFill>
                  <a:schemeClr val="tx1"/>
                </a:solidFill>
                <a:effectLst/>
                <a:latin typeface="+mn-lt"/>
                <a:ea typeface="+mn-ea"/>
                <a:cs typeface="+mn-cs"/>
              </a:rPr>
              <a:t> - Dedicated tools in Visual Studio streamline the work of creating, deploying, and debugging.</a:t>
            </a:r>
          </a:p>
          <a:p>
            <a:r>
              <a:rPr lang="en-CA" sz="1200" b="1" i="0" kern="1200" dirty="0">
                <a:solidFill>
                  <a:schemeClr val="tx1"/>
                </a:solidFill>
                <a:effectLst/>
                <a:latin typeface="+mn-lt"/>
                <a:ea typeface="+mn-ea"/>
                <a:cs typeface="+mn-cs"/>
              </a:rPr>
              <a:t>API and mobile features</a:t>
            </a:r>
            <a:r>
              <a:rPr lang="en-CA" sz="1200" b="0" i="0" kern="1200" dirty="0">
                <a:solidFill>
                  <a:schemeClr val="tx1"/>
                </a:solidFill>
                <a:effectLst/>
                <a:latin typeface="+mn-lt"/>
                <a:ea typeface="+mn-ea"/>
                <a:cs typeface="+mn-cs"/>
              </a:rPr>
              <a:t> - Web Apps provides turn-key CORS support for RESTful API scenarios, and simplifies mobile app scenarios by enabling authentication, offline data sync, push notifications, and more.</a:t>
            </a:r>
          </a:p>
          <a:p>
            <a:r>
              <a:rPr lang="en-CA" sz="1200" b="1" i="0" kern="1200" dirty="0" err="1">
                <a:solidFill>
                  <a:schemeClr val="tx1"/>
                </a:solidFill>
                <a:effectLst/>
                <a:latin typeface="+mn-lt"/>
                <a:ea typeface="+mn-ea"/>
                <a:cs typeface="+mn-cs"/>
              </a:rPr>
              <a:t>Serverless</a:t>
            </a:r>
            <a:r>
              <a:rPr lang="en-CA" sz="1200" b="1" i="0" kern="1200" dirty="0">
                <a:solidFill>
                  <a:schemeClr val="tx1"/>
                </a:solidFill>
                <a:effectLst/>
                <a:latin typeface="+mn-lt"/>
                <a:ea typeface="+mn-ea"/>
                <a:cs typeface="+mn-cs"/>
              </a:rPr>
              <a:t> code</a:t>
            </a:r>
            <a:r>
              <a:rPr lang="en-CA" sz="1200" b="0" i="0" kern="1200" dirty="0">
                <a:solidFill>
                  <a:schemeClr val="tx1"/>
                </a:solidFill>
                <a:effectLst/>
                <a:latin typeface="+mn-lt"/>
                <a:ea typeface="+mn-ea"/>
                <a:cs typeface="+mn-cs"/>
              </a:rPr>
              <a:t> - Run a code snippet or script on-demand without having to explicitly provision or manage infrastructure, and pay only for the compute time your code actually uses (see </a:t>
            </a:r>
            <a:r>
              <a:rPr lang="en-CA" sz="1200" b="0" i="0" u="none" strike="noStrike" kern="1200" dirty="0">
                <a:solidFill>
                  <a:schemeClr val="tx1"/>
                </a:solidFill>
                <a:effectLst/>
                <a:latin typeface="+mn-lt"/>
                <a:ea typeface="+mn-ea"/>
                <a:cs typeface="+mn-cs"/>
                <a:hlinkClick r:id="rId25"/>
              </a:rPr>
              <a:t>Azure Functions</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Besides Web Apps in App Service, Azure offers other services that can be used for hosting websites and web applications. For most scenarios, Web Apps is the best choice. For microservice architecture, consider </a:t>
            </a:r>
            <a:r>
              <a:rPr lang="en-CA" sz="1200" b="0" i="0" u="sng" kern="1200" dirty="0">
                <a:solidFill>
                  <a:schemeClr val="tx1"/>
                </a:solidFill>
                <a:effectLst/>
                <a:latin typeface="+mn-lt"/>
                <a:ea typeface="+mn-ea"/>
                <a:cs typeface="+mn-cs"/>
                <a:hlinkClick r:id="rId26"/>
              </a:rPr>
              <a:t>Service Fabric</a:t>
            </a:r>
            <a:r>
              <a:rPr lang="en-CA" sz="1200" b="0" i="0" kern="1200" dirty="0">
                <a:solidFill>
                  <a:schemeClr val="tx1"/>
                </a:solidFill>
                <a:effectLst/>
                <a:latin typeface="+mn-lt"/>
                <a:ea typeface="+mn-ea"/>
                <a:cs typeface="+mn-cs"/>
              </a:rPr>
              <a:t>. If you need more control over the VMs that your code runs on, consider </a:t>
            </a:r>
            <a:r>
              <a:rPr lang="en-CA" sz="1200" b="0" i="0" u="sng" kern="1200" dirty="0">
                <a:solidFill>
                  <a:schemeClr val="tx1"/>
                </a:solidFill>
                <a:effectLst/>
                <a:latin typeface="+mn-lt"/>
                <a:ea typeface="+mn-ea"/>
                <a:cs typeface="+mn-cs"/>
                <a:hlinkClick r:id="rId27"/>
              </a:rPr>
              <a:t>Azure Virtual Machines</a:t>
            </a:r>
            <a:r>
              <a:rPr lang="en-CA" sz="1200" b="0" i="0" kern="1200" dirty="0">
                <a:solidFill>
                  <a:schemeClr val="tx1"/>
                </a:solidFill>
                <a:effectLst/>
                <a:latin typeface="+mn-lt"/>
                <a:ea typeface="+mn-ea"/>
                <a:cs typeface="+mn-cs"/>
              </a:rPr>
              <a:t>. For more information about how to choose between these Azure services, see </a:t>
            </a:r>
            <a:r>
              <a:rPr lang="en-CA" sz="1200" b="0" i="0" u="sng" kern="1200" dirty="0">
                <a:solidFill>
                  <a:schemeClr val="tx1"/>
                </a:solidFill>
                <a:effectLst/>
                <a:latin typeface="+mn-lt"/>
                <a:ea typeface="+mn-ea"/>
                <a:cs typeface="+mn-cs"/>
                <a:hlinkClick r:id="rId28"/>
              </a:rPr>
              <a:t>Azure App Service, Virtual Machines, Service Fabric, and Cloud Services comparison</a:t>
            </a:r>
            <a:r>
              <a:rPr lang="en-CA"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98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YOU’RE NOT USING SSL, YOU SHOULD BE. PERFORMANCE ISSUES HAVE BEEN ADDRESSED. GOOGLE WILL SHAME YOU IF YOU’RE NOT USING HTTPS!</a:t>
            </a:r>
          </a:p>
          <a:p>
            <a:endParaRPr lang="en-CA" dirty="0"/>
          </a:p>
          <a:p>
            <a:r>
              <a:rPr lang="en-CA" dirty="0"/>
              <a:t>ASE—APP SERVICE ENVIRONMENT USES A TIER ABOVE PREMIUM CALLED ISOLATED SERVICE TIER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632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In App Service, an app runs in an </a:t>
            </a:r>
            <a:r>
              <a:rPr lang="en-CA" sz="1200" b="0" i="1" kern="1200" dirty="0">
                <a:solidFill>
                  <a:schemeClr val="tx1"/>
                </a:solidFill>
                <a:effectLst/>
                <a:latin typeface="+mn-lt"/>
                <a:ea typeface="+mn-ea"/>
                <a:cs typeface="+mn-cs"/>
              </a:rPr>
              <a:t>App Service plan</a:t>
            </a:r>
            <a:r>
              <a:rPr lang="en-CA" sz="1200" b="0" i="0" kern="1200" dirty="0">
                <a:solidFill>
                  <a:schemeClr val="tx1"/>
                </a:solidFill>
                <a:effectLst/>
                <a:latin typeface="+mn-lt"/>
                <a:ea typeface="+mn-ea"/>
                <a:cs typeface="+mn-cs"/>
              </a:rPr>
              <a:t>. An App Service plan defines a set of compute resources for a web app to run. These compute resources are analogous to the </a:t>
            </a:r>
            <a:r>
              <a:rPr lang="en-CA" sz="1200" b="0" i="1" u="sng" kern="1200" dirty="0">
                <a:solidFill>
                  <a:schemeClr val="tx1"/>
                </a:solidFill>
                <a:effectLst/>
                <a:latin typeface="+mn-lt"/>
                <a:ea typeface="+mn-ea"/>
                <a:cs typeface="+mn-cs"/>
                <a:hlinkClick r:id="rId3"/>
              </a:rPr>
              <a:t>server farm</a:t>
            </a:r>
            <a:r>
              <a:rPr lang="en-CA" sz="1200" b="0" i="0" kern="1200" dirty="0">
                <a:solidFill>
                  <a:schemeClr val="tx1"/>
                </a:solidFill>
                <a:effectLst/>
                <a:latin typeface="+mn-lt"/>
                <a:ea typeface="+mn-ea"/>
                <a:cs typeface="+mn-cs"/>
              </a:rPr>
              <a:t> in conventional web hosting. One or more apps can be configured to run on the same computing resources (or in the same App Service plan).</a:t>
            </a:r>
            <a:endParaRPr lang="en-CA" dirty="0"/>
          </a:p>
          <a:p>
            <a:endParaRPr lang="en-CA" dirty="0"/>
          </a:p>
          <a:p>
            <a:r>
              <a:rPr lang="en-CA" dirty="0"/>
              <a:t>ALL REGIONS ARE NOT CREATED EQUAL</a:t>
            </a:r>
          </a:p>
          <a:p>
            <a:endParaRPr lang="en-CA" dirty="0"/>
          </a:p>
          <a:p>
            <a:r>
              <a:rPr lang="en-CA" dirty="0"/>
              <a:t>WALMART LIFT AND SHIFT TO SOUTH CENTRAL</a:t>
            </a:r>
            <a:endParaRPr lang="en-US" dirty="0"/>
          </a:p>
          <a:p>
            <a:endParaRPr lang="en-US" dirty="0"/>
          </a:p>
          <a:p>
            <a:r>
              <a:rPr lang="en-US" dirty="0"/>
              <a:t>Create App Service Plans</a:t>
            </a:r>
          </a:p>
          <a:p>
            <a:endParaRPr lang="en-US" dirty="0"/>
          </a:p>
          <a:p>
            <a:r>
              <a:rPr lang="en-US" b="1" dirty="0"/>
              <a:t>Azure App Service plans in-depth overview</a:t>
            </a:r>
          </a:p>
          <a:p>
            <a:r>
              <a:rPr lang="en-US" dirty="0"/>
              <a:t>https://docs.microsoft.com/en-us/azure/app-service/azure-web-sites-web-hosting-plans-in-depth-overview?toc=%2fazure%2fapp-service-web%2ftoc.json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460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 CLOUD APPS FAÇADE OVER IIS. VM PRE-CONFIGURED TO HOST YOUR APP OVER IIS.</a:t>
            </a:r>
          </a:p>
          <a:p>
            <a:endParaRPr lang="en-CA" dirty="0"/>
          </a:p>
          <a:p>
            <a:r>
              <a:rPr lang="en-CA" dirty="0"/>
              <a:t>PAAS TYPE WEB </a:t>
            </a:r>
          </a:p>
          <a:p>
            <a:endParaRPr lang="en-CA" dirty="0"/>
          </a:p>
          <a:p>
            <a:r>
              <a:rPr lang="en-CA" dirty="0"/>
              <a:t>IDEMPOTENT </a:t>
            </a:r>
            <a:endParaRPr lang="en-US" dirty="0"/>
          </a:p>
          <a:p>
            <a:endParaRPr lang="en-US" dirty="0"/>
          </a:p>
          <a:p>
            <a:endParaRPr lang="en-US" dirty="0"/>
          </a:p>
          <a:p>
            <a:r>
              <a:rPr lang="en-US" dirty="0"/>
              <a:t>Design Azure App Service Web Apps</a:t>
            </a:r>
          </a:p>
          <a:p>
            <a:endParaRPr lang="en-US" b="1" dirty="0"/>
          </a:p>
          <a:p>
            <a:r>
              <a:rPr lang="en-US" b="1" dirty="0"/>
              <a:t>Web Apps overview</a:t>
            </a:r>
          </a:p>
          <a:p>
            <a:r>
              <a:rPr lang="en-US" dirty="0"/>
              <a:t>https://docs.microsoft.com/en-us/azure/app-service-web/app-service-web-overview</a:t>
            </a:r>
          </a:p>
          <a:p>
            <a:endParaRPr lang="en-US" dirty="0"/>
          </a:p>
          <a:p>
            <a:endParaRPr lang="en-US" dirty="0"/>
          </a:p>
          <a:p>
            <a:r>
              <a:rPr lang="en-US" dirty="0"/>
              <a:t>https://docs.microsoft.com/en-us/azure/app-service-web/choose-web-site-cloud-service-vm#scenarios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367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ASM = Azure Service Manager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4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Custom Web API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Create a REST service using ASP.NET Web API and SQL Database in Azure App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https://docs.microsoft.com/en-us/azure/app-service-web/web-sites-dotnet-rest-service-aspnet-api-sql-database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https://azure.microsoft.com/en-us/services/api-management/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76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Scalability and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Scale up an app in Azure</a:t>
            </a:r>
          </a:p>
          <a:p>
            <a:r>
              <a:rPr lang="en-US" dirty="0"/>
              <a:t>https://docs.microsoft.com/en-us/azure/app-service-web/web-sites-scale</a:t>
            </a:r>
          </a:p>
          <a:p>
            <a:endParaRPr lang="en-US" dirty="0"/>
          </a:p>
          <a:p>
            <a:r>
              <a:rPr lang="en-US" b="1" dirty="0"/>
              <a:t>Scale instance count manually or automatically</a:t>
            </a:r>
          </a:p>
          <a:p>
            <a:r>
              <a:rPr lang="en-US" dirty="0"/>
              <a:t>https://docs.microsoft.com/en-us/azure/monitoring-and-diagnostics/insights-how-to-scale?toc=%2fazure%2fapp-service-web%2ftoc.json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50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Web Sites : Scaling Your Web Application with Azure Web Sites</a:t>
            </a:r>
          </a:p>
          <a:p>
            <a:r>
              <a:rPr lang="en-US" dirty="0"/>
              <a:t>https://msdn.microsoft.com/en-us/magazine/dn786914.aspx</a:t>
            </a:r>
          </a:p>
          <a:p>
            <a:endParaRPr lang="en-US" dirty="0"/>
          </a:p>
          <a:p>
            <a:endParaRPr lang="en-US" dirty="0"/>
          </a:p>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661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a:p>
            <a:r>
              <a:rPr lang="en-US" b="1" dirty="0"/>
              <a:t>Best Practices: Windows Azure Websites (WAWS)</a:t>
            </a:r>
          </a:p>
          <a:p>
            <a:r>
              <a:rPr lang="en-US" dirty="0"/>
              <a:t>https://azure.microsoft.com/en-us/blog/best-practices-windows-azure-websites-waws/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784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Web Apps</a:t>
            </a:r>
          </a:p>
          <a:p>
            <a:endParaRPr lang="en-US" dirty="0"/>
          </a:p>
          <a:p>
            <a:r>
              <a:rPr lang="en-US" b="1" dirty="0"/>
              <a:t>Deploy your app to Azure App Service</a:t>
            </a:r>
          </a:p>
          <a:p>
            <a:r>
              <a:rPr lang="en-US" dirty="0"/>
              <a:t>https://docs.microsoft.com/en-us/azure/app-service-web/web-sites-deploy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663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Azure Web Apps with Minimal Downtime</a:t>
            </a:r>
          </a:p>
          <a:p>
            <a:endParaRPr lang="en-US" dirty="0"/>
          </a:p>
          <a:p>
            <a:r>
              <a:rPr lang="en-US" b="1" dirty="0"/>
              <a:t>Set up staging environments in Azure App Service</a:t>
            </a:r>
          </a:p>
          <a:p>
            <a:r>
              <a:rPr lang="en-US" dirty="0"/>
              <a:t>https://docs.microsoft.com/en-us/azure/app-service-web/web-sites-staged-publishing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289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032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Business Continuity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**Restore from Azure Backup Vault - SQL DB has to be set for long term retention</a:t>
            </a:r>
          </a:p>
          <a:p>
            <a:endParaRPr lang="en-US" dirty="0"/>
          </a:p>
          <a:p>
            <a:r>
              <a:rPr lang="en-US" dirty="0"/>
              <a:t>Built in HA for App Service, SQL Database and Storage</a:t>
            </a:r>
          </a:p>
          <a:p>
            <a:endParaRPr lang="en-US" dirty="0"/>
          </a:p>
          <a:p>
            <a:r>
              <a:rPr lang="en-US" sz="1200" b="1" i="0" kern="1200" dirty="0">
                <a:solidFill>
                  <a:schemeClr val="tx1"/>
                </a:solidFill>
                <a:effectLst/>
                <a:latin typeface="+mn-lt"/>
                <a:ea typeface="+mn-ea"/>
                <a:cs typeface="+mn-cs"/>
              </a:rPr>
              <a:t>Business Continuity</a:t>
            </a:r>
            <a:r>
              <a:rPr lang="en-US" sz="1200" b="0" i="0" kern="1200" dirty="0">
                <a:solidFill>
                  <a:schemeClr val="tx1"/>
                </a:solidFill>
                <a:effectLst/>
                <a:latin typeface="+mn-lt"/>
                <a:ea typeface="+mn-ea"/>
                <a:cs typeface="+mn-cs"/>
              </a:rPr>
              <a:t> (BC) is defined as the capability of the organization to continue delivery of products or services at acceptable predefined levels following a disruptive incident. ( Source: ISO 22301:2012)</a:t>
            </a:r>
            <a:endParaRPr lang="en-US" dirty="0"/>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Overview of business continuity with Azure SQL Database</a:t>
            </a:r>
          </a:p>
          <a:p>
            <a:r>
              <a:rPr lang="en-US" dirty="0"/>
              <a:t>https://docs.microsoft.com/en-us/azure/sql-database/sql-database-business-continuity</a:t>
            </a:r>
          </a:p>
          <a:p>
            <a:endParaRPr lang="en-US" dirty="0"/>
          </a:p>
          <a:p>
            <a:r>
              <a:rPr lang="en-US" b="1" dirty="0"/>
              <a:t>Designing resilient applications for Azure</a:t>
            </a:r>
            <a:endParaRPr lang="en-US" dirty="0"/>
          </a:p>
          <a:p>
            <a:r>
              <a:rPr lang="en-US" dirty="0"/>
              <a:t>https://docs.microsoft.com/en-us/azure/architecture/resiliency/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595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INGRESS IS FREE. OUTGRESS COSTS.</a:t>
            </a:r>
            <a:endParaRPr lang="en-US" dirty="0"/>
          </a:p>
          <a:p>
            <a:endParaRPr lang="en-US" dirty="0"/>
          </a:p>
          <a:p>
            <a:r>
              <a:rPr lang="en-US" dirty="0"/>
              <a:t>Configure Data Replication Patterns</a:t>
            </a:r>
          </a:p>
          <a:p>
            <a:endParaRPr lang="en-US" dirty="0"/>
          </a:p>
          <a:p>
            <a:r>
              <a:rPr lang="en-US" b="1" dirty="0"/>
              <a:t>Data Replication and Synchronization Guidance</a:t>
            </a:r>
          </a:p>
          <a:p>
            <a:r>
              <a:rPr lang="en-US" dirty="0"/>
              <a:t>https://msdn.microsoft.com/en-us/library/dn589787.aspx</a:t>
            </a:r>
          </a:p>
          <a:p>
            <a:endParaRPr lang="en-US" dirty="0"/>
          </a:p>
          <a:p>
            <a:r>
              <a:rPr lang="en-US" b="1" dirty="0"/>
              <a:t>Azure Storage replication</a:t>
            </a:r>
          </a:p>
          <a:p>
            <a:r>
              <a:rPr lang="en-US" dirty="0"/>
              <a:t>https://docs.microsoft.com/en-us/azure/storage/storage-redundancy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45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up and Restore Data</a:t>
            </a:r>
          </a:p>
          <a:p>
            <a:endParaRPr lang="en-US" dirty="0"/>
          </a:p>
          <a:p>
            <a:r>
              <a:rPr lang="en-US" dirty="0"/>
              <a:t>** For a database to appear in this list, its connection string must exist in the </a:t>
            </a:r>
            <a:r>
              <a:rPr lang="en-US" b="1" dirty="0"/>
              <a:t>Connection strings</a:t>
            </a:r>
            <a:r>
              <a:rPr lang="en-US" dirty="0"/>
              <a:t> section of the </a:t>
            </a:r>
            <a:r>
              <a:rPr lang="en-US" b="1" dirty="0"/>
              <a:t>Application settings</a:t>
            </a:r>
            <a:r>
              <a:rPr lang="en-US" dirty="0"/>
              <a:t> blade for your app.</a:t>
            </a:r>
          </a:p>
          <a:p>
            <a:endParaRPr lang="en-US" dirty="0"/>
          </a:p>
          <a:p>
            <a:r>
              <a:rPr lang="en-US" b="1" dirty="0"/>
              <a:t>Back up your app in Azure</a:t>
            </a:r>
          </a:p>
          <a:p>
            <a:r>
              <a:rPr lang="en-US" dirty="0"/>
              <a:t>https://docs.microsoft.com/en-us/azure/app-service-web/web-sites-backup</a:t>
            </a:r>
          </a:p>
          <a:p>
            <a:endParaRPr lang="en-US" dirty="0"/>
          </a:p>
          <a:p>
            <a:r>
              <a:rPr lang="en-US" b="1" dirty="0"/>
              <a:t>Restore an app in Azure</a:t>
            </a:r>
          </a:p>
          <a:p>
            <a:r>
              <a:rPr lang="en-US" dirty="0"/>
              <a:t>https://docs.microsoft.com/en-us/azure/app-service-web/web-sites-restore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276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up and Restore Data</a:t>
            </a:r>
          </a:p>
          <a:p>
            <a:endParaRPr lang="en-US" b="1" dirty="0"/>
          </a:p>
          <a:p>
            <a:r>
              <a:rPr lang="en-US" b="1" dirty="0"/>
              <a:t>Restore an app in Azure</a:t>
            </a:r>
          </a:p>
          <a:p>
            <a:r>
              <a:rPr lang="en-US" dirty="0"/>
              <a:t>https://docs.microsoft.com/en-us/azure/app-service-web/web-sites-restore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732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934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for Disaster Recovery</a:t>
            </a:r>
          </a:p>
          <a:p>
            <a:endParaRPr lang="en-US" dirty="0"/>
          </a:p>
          <a:p>
            <a:r>
              <a:rPr lang="en-US" b="1" dirty="0"/>
              <a:t>Availability checklist</a:t>
            </a:r>
          </a:p>
          <a:p>
            <a:r>
              <a:rPr lang="en-US" dirty="0"/>
              <a:t>https://docs.microsoft.com/en-us/azure/architecture/checklist/availability</a:t>
            </a:r>
          </a:p>
          <a:p>
            <a:endParaRPr lang="en-US" dirty="0"/>
          </a:p>
          <a:p>
            <a:r>
              <a:rPr lang="en-US" b="1" dirty="0"/>
              <a:t>Best Practices: Windows Azure Websites (WAWS)</a:t>
            </a:r>
          </a:p>
          <a:p>
            <a:r>
              <a:rPr lang="en-US" dirty="0"/>
              <a:t>https://azure.microsoft.com/en-us/blog/best-practices-windows-azure-websites-waws/</a:t>
            </a:r>
          </a:p>
          <a:p>
            <a:endParaRPr lang="en-US" dirty="0"/>
          </a:p>
          <a:p>
            <a:r>
              <a:rPr lang="en-US" sz="1200" b="1" kern="1200" dirty="0">
                <a:solidFill>
                  <a:schemeClr val="tx1"/>
                </a:solidFill>
                <a:effectLst/>
                <a:latin typeface="+mn-lt"/>
                <a:ea typeface="+mn-ea"/>
                <a:cs typeface="+mn-cs"/>
              </a:rPr>
              <a:t>Disaster recovery</a:t>
            </a:r>
            <a:r>
              <a:rPr lang="en-US" sz="1200" b="0" kern="1200" dirty="0">
                <a:solidFill>
                  <a:schemeClr val="tx1"/>
                </a:solidFill>
                <a:effectLst/>
                <a:latin typeface="+mn-lt"/>
                <a:ea typeface="+mn-ea"/>
                <a:cs typeface="+mn-cs"/>
              </a:rPr>
              <a:t> (DR) involves a set of policies and procedures to enable the </a:t>
            </a:r>
            <a:r>
              <a:rPr lang="en-US" sz="1200" b="1" kern="1200" dirty="0">
                <a:solidFill>
                  <a:schemeClr val="tx1"/>
                </a:solidFill>
                <a:effectLst/>
                <a:latin typeface="+mn-lt"/>
                <a:ea typeface="+mn-ea"/>
                <a:cs typeface="+mn-cs"/>
              </a:rPr>
              <a:t>recovery</a:t>
            </a:r>
            <a:r>
              <a:rPr lang="en-US" sz="1200" b="0" kern="1200" dirty="0">
                <a:solidFill>
                  <a:schemeClr val="tx1"/>
                </a:solidFill>
                <a:effectLst/>
                <a:latin typeface="+mn-lt"/>
                <a:ea typeface="+mn-ea"/>
                <a:cs typeface="+mn-cs"/>
              </a:rPr>
              <a:t> or continuation of vital technology infrastructure and systems following a natural or human-induced </a:t>
            </a:r>
            <a:r>
              <a:rPr lang="en-US" sz="1200" b="1" kern="1200" dirty="0">
                <a:solidFill>
                  <a:schemeClr val="tx1"/>
                </a:solidFill>
                <a:effectLst/>
                <a:latin typeface="+mn-lt"/>
                <a:ea typeface="+mn-ea"/>
                <a:cs typeface="+mn-cs"/>
              </a:rPr>
              <a:t>disaster</a:t>
            </a:r>
            <a:r>
              <a:rPr lang="en-US" sz="1200" b="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86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Mobile Apps?</a:t>
            </a:r>
          </a:p>
          <a:p>
            <a:r>
              <a:rPr lang="en-US" dirty="0"/>
              <a:t>https://docs.microsoft.com/en-us/azure/app-service-mobile/app-service-mobile-value-prop</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891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 Offline Sync Capabilities Into an Application</a:t>
            </a:r>
          </a:p>
          <a:p>
            <a:endParaRPr lang="en-US" dirty="0"/>
          </a:p>
          <a:p>
            <a:r>
              <a:rPr lang="en-US" b="1" dirty="0"/>
              <a:t>Offline Data Sync in Azure Mobile Apps</a:t>
            </a:r>
          </a:p>
          <a:p>
            <a:r>
              <a:rPr lang="en-US" dirty="0"/>
              <a:t>https://docs.microsoft.com/en-us/azure/app-service-mobile/app-service-mobile-offline-data-sync</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09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Extend Mobile Apps using Custom Code</a:t>
            </a:r>
          </a:p>
          <a:p>
            <a:endParaRPr lang="en-US" dirty="0"/>
          </a:p>
          <a:p>
            <a:r>
              <a:rPr lang="en-US" dirty="0"/>
              <a:t>Android</a:t>
            </a:r>
          </a:p>
          <a:p>
            <a:r>
              <a:rPr lang="en-US" dirty="0"/>
              <a:t>https://docs.microsoft.com/en-us/azure/app-service-mobile/app-service-mobile-android-how-to-use-client-library</a:t>
            </a:r>
          </a:p>
          <a:p>
            <a:endParaRPr lang="en-US" dirty="0"/>
          </a:p>
          <a:p>
            <a:r>
              <a:rPr lang="en-US" dirty="0"/>
              <a:t>Cordova</a:t>
            </a:r>
          </a:p>
          <a:p>
            <a:r>
              <a:rPr lang="en-US" dirty="0"/>
              <a:t>https://docs.microsoft.com/en-us/azure/app-service-mobile/app-service-mobile-cordova-how-to-use-client-library</a:t>
            </a:r>
          </a:p>
          <a:p>
            <a:endParaRPr lang="en-US" dirty="0"/>
          </a:p>
          <a:p>
            <a:r>
              <a:rPr lang="en-US" dirty="0"/>
              <a:t>iOS</a:t>
            </a:r>
          </a:p>
          <a:p>
            <a:r>
              <a:rPr lang="en-US" dirty="0"/>
              <a:t>https://docs.microsoft.com/en-us/azure/app-service-mobile/app-service-mobile-ios-how-to-use-client-library</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42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 Mobile Apps Using Microsoft .NET or node.js</a:t>
            </a:r>
          </a:p>
          <a:p>
            <a:endParaRPr lang="en-US" dirty="0"/>
          </a:p>
          <a:p>
            <a:r>
              <a:rPr lang="en-US" dirty="0"/>
              <a:t>.NET</a:t>
            </a:r>
          </a:p>
          <a:p>
            <a:r>
              <a:rPr lang="en-US" dirty="0"/>
              <a:t>https://docs.microsoft.com/en-us/azure/app-service-mobile/app-service-mobile-dotnet-backend-how-to-use-server-sdk</a:t>
            </a:r>
          </a:p>
          <a:p>
            <a:endParaRPr lang="en-US" dirty="0"/>
          </a:p>
          <a:p>
            <a:r>
              <a:rPr lang="en-US" dirty="0"/>
              <a:t>Node.js</a:t>
            </a:r>
          </a:p>
          <a:p>
            <a:r>
              <a:rPr lang="en-US" dirty="0"/>
              <a:t>https://docs.microsoft.com/en-us/azure/app-service-mobile/app-service-mobile-node-backend-how-to-use-server-sdk</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407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Push Notification Services in Mobile Apps</a:t>
            </a:r>
          </a:p>
          <a:p>
            <a:endParaRPr lang="en-US" dirty="0"/>
          </a:p>
          <a:p>
            <a:r>
              <a:rPr lang="en-US" b="1" dirty="0"/>
              <a:t>Add push notifications to your Windows app</a:t>
            </a:r>
          </a:p>
          <a:p>
            <a:r>
              <a:rPr lang="en-US" dirty="0"/>
              <a:t>https://docs.microsoft.com/en-us/azure/app-service-mobile/app-service-mobile-windows-store-dotnet-get-started-push</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063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Push Notifications to All Subscribers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Push Notifications to Specific Subscribers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Push Notifications to a Segment of Subscribers</a:t>
            </a:r>
          </a:p>
          <a:p>
            <a:endParaRPr lang="en-US" dirty="0"/>
          </a:p>
          <a:p>
            <a:r>
              <a:rPr lang="en-US" b="1" dirty="0"/>
              <a:t>Azure Notification Hubs</a:t>
            </a:r>
          </a:p>
          <a:p>
            <a:r>
              <a:rPr lang="en-US" b="0" dirty="0"/>
              <a:t>https://docs.microsoft.com/en-us/azure/notification-hubs/notification-hubs-push-notification-overview</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203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5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MACHINE LEARNING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IGH AVAILABITY, AUDITING AND SUPPORT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IND NEEDLES IN HAYSTACKS, PULL THEM OUT AND ACT ON THEM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BIG COMPUTE INFRASTRUCTURE BEHIND IT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36.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72857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8404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2005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20898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5681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50051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395699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8941571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3779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2753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445089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25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6669331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496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30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5446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22425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177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263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1477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75719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0DD6-4E13-49C4-9A70-D98C161C8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A826E-B16E-4C6F-99CE-2E9A071BF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57BB2-E55F-454D-97E4-364820B7A4D8}"/>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4782507C-3967-4419-8F26-13E68DEF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F91C0-BAFF-4B17-B006-F028B7C589B2}"/>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8364173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0818196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1823589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59192339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828D-B33B-4E15-B858-F3BC5C74F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93DD-C325-459D-94A2-5B2ACD9ED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15F098-5E41-4BFF-842A-0AA0BED981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A17BF-6A05-4C5B-9950-579B0B89B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FB8C13-CBFD-4D17-8532-153FAC616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95BCA-54C0-4D78-9DD1-610F4933E170}"/>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8" name="Footer Placeholder 7">
            <a:extLst>
              <a:ext uri="{FF2B5EF4-FFF2-40B4-BE49-F238E27FC236}">
                <a16:creationId xmlns:a16="http://schemas.microsoft.com/office/drawing/2014/main" id="{4361483C-0511-4283-B879-5863839281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FC59F-5891-4017-A991-2AA425B7806C}"/>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57714818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9349090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51AFF-1CEB-41B0-866D-D8FD275A6B63}"/>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3" name="Footer Placeholder 2">
            <a:extLst>
              <a:ext uri="{FF2B5EF4-FFF2-40B4-BE49-F238E27FC236}">
                <a16:creationId xmlns:a16="http://schemas.microsoft.com/office/drawing/2014/main" id="{36DC7DE4-847E-49A7-B908-5C9039005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922C7-12D1-4765-871C-BA3593C19DE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7135271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CD53-ED59-4D21-B680-BAD4B5932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E2B8E-9FEA-4616-B71E-534682F37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57B19D-7AA1-4957-8152-2379EE4C9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A3AD8-F626-4972-9BFE-628D46C32573}"/>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6" name="Footer Placeholder 5">
            <a:extLst>
              <a:ext uri="{FF2B5EF4-FFF2-40B4-BE49-F238E27FC236}">
                <a16:creationId xmlns:a16="http://schemas.microsoft.com/office/drawing/2014/main" id="{581003AE-B33D-4FBE-898C-8E86C2CEE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25726-5A1F-484A-8546-B63AFC91132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3169471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06F-5485-44E7-A87E-40478BB66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808487-B848-4D6A-8130-31A70162A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43B7C5-DB38-4523-8237-6B1CBAC2B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8AD318-E8F2-4A96-B3D4-2BC67496E785}"/>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6" name="Footer Placeholder 5">
            <a:extLst>
              <a:ext uri="{FF2B5EF4-FFF2-40B4-BE49-F238E27FC236}">
                <a16:creationId xmlns:a16="http://schemas.microsoft.com/office/drawing/2014/main" id="{64E2CA28-8311-4AFD-A9A9-08BF694EF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82E3F-291C-4858-8EA8-7C6C6F737FF9}"/>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264010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233E-F21A-4595-B654-93C69F6C09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43C054-A0C1-4E3C-9A2B-0274992B77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9ACFF-2BB4-4E3F-9993-5D73DF76297A}"/>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6114CAFB-E186-4994-B0FE-0D160DC6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BFB5-5E75-4AA5-8420-8C5F18A3635F}"/>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5116949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D8942-18DE-4162-BFC1-A43DC681A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8544D-679F-4072-BA8D-6C7EAFAF0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B7624-9FCE-47B6-8E56-9FB61B9194CB}"/>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375749F6-49EC-4C01-ABE1-175D0C4EC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948C9-0156-4943-9331-F46A977CB79E}"/>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944984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931071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2962658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87960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67136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19674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81583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62819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88882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63804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55959156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427321360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946865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43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456604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64860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86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252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95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6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516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8266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2694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169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552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648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60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28010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496669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7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600228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65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68866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62650868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3959450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7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1647978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7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9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9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8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1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8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7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603"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7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2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7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95"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3" Type="http://schemas.openxmlformats.org/officeDocument/2006/relationships/slideLayout" Target="../slideLayouts/slideLayout153.xml"/><Relationship Id="rId21" Type="http://schemas.openxmlformats.org/officeDocument/2006/relationships/image" Target="../media/image31.emf"/><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theme" Target="../theme/theme1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theme" Target="../theme/theme12.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image" Target="../media/image31.emf"/><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theme" Target="../theme/theme13.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tags" Target="../tags/tag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vmlDrawing" Target="../drawings/vmlDrawing1.v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6.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5.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7.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image" Target="../media/image18.pn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9.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945017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2319817313"/>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654804"/>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270811968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1"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1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69.xml"/><Relationship Id="rId4" Type="http://schemas.openxmlformats.org/officeDocument/2006/relationships/image" Target="../media/image59.sv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16.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7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72.xml"/><Relationship Id="rId4" Type="http://schemas.openxmlformats.org/officeDocument/2006/relationships/hyperlink" Target="https://azure.microsoft.com/en-us/pricing/details/app-service/plan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7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7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7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72.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7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7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8.xml"/><Relationship Id="rId5" Type="http://schemas.openxmlformats.org/officeDocument/2006/relationships/image" Target="../media/image47.png"/><Relationship Id="rId4" Type="http://schemas.openxmlformats.org/officeDocument/2006/relationships/image" Target="../media/image4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Simplify search index management</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A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fully-managed search solution </a:t>
            </a: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that allows developers to enable search experiences in applications.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Embed a sophisticated search experience into web and mobile applications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without having to worry</a:t>
            </a: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 about the complexities of full-text search and without having to deploy, maintain or manage any infrastructure.</a:t>
            </a:r>
            <a:endParaRPr kumimoji="0" lang="en-US" sz="1799" b="0" i="0" u="none" strike="noStrike" kern="1200" cap="none" spc="0" normalizeH="0" baseline="0" noProof="0" dirty="0">
              <a:ln>
                <a:noFill/>
              </a:ln>
              <a:solidFill>
                <a:srgbClr val="0071BC"/>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mn-ea"/>
                <a:cs typeface="+mn-cs"/>
              </a:rPr>
              <a:t>Perfect for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enterprise cloud developers, cloud software vendors, cloud architects </a:t>
            </a:r>
            <a:r>
              <a:rPr kumimoji="0" lang="en-US" sz="1799" b="0" i="0" u="none" strike="noStrike" kern="1200" cap="none" spc="0" normalizeH="0" baseline="0" noProof="0" dirty="0">
                <a:ln>
                  <a:noFill/>
                </a:ln>
                <a:solidFill>
                  <a:srgbClr val="3F3F3F"/>
                </a:solidFill>
                <a:effectLst/>
                <a:uLnTx/>
                <a:uFillTx/>
                <a:latin typeface="Segoe UI"/>
                <a:ea typeface="+mn-ea"/>
                <a:cs typeface="+mn-cs"/>
              </a:rPr>
              <a:t>who need </a:t>
            </a:r>
            <a:r>
              <a:rPr kumimoji="0" lang="en-US" sz="1800" b="0" i="0" u="none" strike="noStrike" kern="1200" cap="none" spc="0" normalizeH="0" baseline="0" noProof="0" dirty="0">
                <a:ln>
                  <a:noFill/>
                </a:ln>
                <a:solidFill>
                  <a:srgbClr val="000000"/>
                </a:solidFill>
                <a:effectLst/>
                <a:uLnTx/>
                <a:uFillTx/>
                <a:latin typeface="Segoe UI"/>
                <a:ea typeface="+mn-ea"/>
                <a:cs typeface="+mn-cs"/>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Powerful, guaranteed performance</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Sophisticated search</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Fast time to market</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Surface Your Data</a:t>
            </a:r>
            <a:endPar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Light" pitchFamily="34" charset="0"/>
                <a:ea typeface="+mn-ea"/>
                <a:cs typeface="Arial" charset="0"/>
              </a:rPr>
              <a:t>Azure Search</a:t>
            </a: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media service solutions</a:t>
            </a:r>
          </a:p>
        </p:txBody>
      </p:sp>
      <p:sp>
        <p:nvSpPr>
          <p:cNvPr id="5" name="Text Placeholder 4"/>
          <p:cNvSpPr>
            <a:spLocks noGrp="1"/>
          </p:cNvSpPr>
          <p:nvPr>
            <p:ph type="body" sz="quarter" idx="10"/>
          </p:nvPr>
        </p:nvSpPr>
        <p:spPr>
          <a:xfrm>
            <a:off x="530452" y="1476899"/>
            <a:ext cx="11373922" cy="3726761"/>
          </a:xfrm>
        </p:spPr>
        <p:txBody>
          <a:bodyPr/>
          <a:lstStyle/>
          <a:p>
            <a:r>
              <a:rPr lang="en-US" sz="3600" dirty="0"/>
              <a:t>Encoding</a:t>
            </a:r>
          </a:p>
          <a:p>
            <a:r>
              <a:rPr lang="en-US" sz="3600" dirty="0"/>
              <a:t>Media Analytics</a:t>
            </a:r>
          </a:p>
          <a:p>
            <a:r>
              <a:rPr lang="en-US" sz="3600" dirty="0"/>
              <a:t>Streaming</a:t>
            </a:r>
          </a:p>
          <a:p>
            <a:r>
              <a:rPr lang="en-US" sz="3600" dirty="0"/>
              <a:t>Content Protection</a:t>
            </a:r>
          </a:p>
          <a:p>
            <a:r>
              <a:rPr lang="en-US" sz="3600" dirty="0"/>
              <a:t>Content Delivery Network (CDN)</a:t>
            </a:r>
          </a:p>
          <a:p>
            <a:r>
              <a:rPr lang="en-US" sz="3600" dirty="0"/>
              <a:t>Azure Media Player</a:t>
            </a:r>
          </a:p>
        </p:txBody>
      </p:sp>
    </p:spTree>
    <p:extLst>
      <p:ext uri="{BB962C8B-B14F-4D97-AF65-F5344CB8AC3E}">
        <p14:creationId xmlns:p14="http://schemas.microsoft.com/office/powerpoint/2010/main" val="386935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streaming digital media</a:t>
            </a:r>
          </a:p>
        </p:txBody>
      </p:sp>
      <p:pic>
        <p:nvPicPr>
          <p:cNvPr id="2" name="Graphic 1">
            <a:extLst>
              <a:ext uri="{FF2B5EF4-FFF2-40B4-BE49-F238E27FC236}">
                <a16:creationId xmlns:a16="http://schemas.microsoft.com/office/drawing/2014/main" id="{4997A9A1-C1A5-4DE7-8C6E-71AE115FA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05" y="1337342"/>
            <a:ext cx="11508761" cy="5005039"/>
          </a:xfrm>
          <a:prstGeom prst="rect">
            <a:avLst/>
          </a:prstGeom>
        </p:spPr>
      </p:pic>
    </p:spTree>
    <p:extLst>
      <p:ext uri="{BB962C8B-B14F-4D97-AF65-F5344CB8AC3E}">
        <p14:creationId xmlns:p14="http://schemas.microsoft.com/office/powerpoint/2010/main" val="3338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Azure App Services</a:t>
            </a:r>
          </a:p>
        </p:txBody>
      </p:sp>
      <p:sp>
        <p:nvSpPr>
          <p:cNvPr id="3" name="Content Placeholder 2"/>
          <p:cNvSpPr>
            <a:spLocks noGrp="1"/>
          </p:cNvSpPr>
          <p:nvPr>
            <p:ph type="subTitle" idx="1"/>
          </p:nvPr>
        </p:nvSpPr>
        <p:spPr/>
        <p:txBody>
          <a:bodyPr>
            <a:normAutofit fontScale="77500" lnSpcReduction="20000"/>
          </a:bodyPr>
          <a:lstStyle/>
          <a:p>
            <a:endParaRPr lang="en-US" dirty="0"/>
          </a:p>
          <a:p>
            <a:r>
              <a:rPr lang="en-US" dirty="0"/>
              <a:t>Web App</a:t>
            </a:r>
          </a:p>
          <a:p>
            <a:r>
              <a:rPr lang="en-US" dirty="0"/>
              <a:t>Mobile App</a:t>
            </a:r>
          </a:p>
          <a:p>
            <a:r>
              <a:rPr lang="en-US" dirty="0"/>
              <a:t>API App</a:t>
            </a:r>
          </a:p>
          <a:p>
            <a:r>
              <a:rPr lang="en-US" dirty="0"/>
              <a:t>Logic App</a:t>
            </a:r>
          </a:p>
        </p:txBody>
      </p:sp>
    </p:spTree>
    <p:extLst>
      <p:ext uri="{BB962C8B-B14F-4D97-AF65-F5344CB8AC3E}">
        <p14:creationId xmlns:p14="http://schemas.microsoft.com/office/powerpoint/2010/main" val="26208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3EBA-0781-4946-821D-FFDA5F0BD54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App Service</a:t>
            </a:r>
          </a:p>
        </p:txBody>
      </p:sp>
      <p:pic>
        <p:nvPicPr>
          <p:cNvPr id="4" name="Picture 3">
            <a:extLst>
              <a:ext uri="{FF2B5EF4-FFF2-40B4-BE49-F238E27FC236}">
                <a16:creationId xmlns:a16="http://schemas.microsoft.com/office/drawing/2014/main" id="{67CC5FFB-23FF-4D8F-A3EE-B1F157A1F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7" y="1588638"/>
            <a:ext cx="8291958" cy="4579938"/>
          </a:xfrm>
          <a:prstGeom prst="rect">
            <a:avLst/>
          </a:prstGeom>
        </p:spPr>
      </p:pic>
      <p:sp>
        <p:nvSpPr>
          <p:cNvPr id="5" name="Text Placeholder 5">
            <a:extLst>
              <a:ext uri="{FF2B5EF4-FFF2-40B4-BE49-F238E27FC236}">
                <a16:creationId xmlns:a16="http://schemas.microsoft.com/office/drawing/2014/main" id="{4CAC5F5C-2DE3-4E2E-B5CA-6BB266864C87}"/>
              </a:ext>
            </a:extLst>
          </p:cNvPr>
          <p:cNvSpPr txBox="1">
            <a:spLocks/>
          </p:cNvSpPr>
          <p:nvPr/>
        </p:nvSpPr>
        <p:spPr>
          <a:xfrm>
            <a:off x="8807599" y="1588638"/>
            <a:ext cx="3733800" cy="4524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Authentication</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Backup/Restore</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Deployment</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Networking</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Scalability</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WebJobs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80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5DDC-5496-4BC7-9E0D-2F8D3A6A6F86}"/>
              </a:ext>
            </a:extLst>
          </p:cNvPr>
          <p:cNvSpPr>
            <a:spLocks noGrp="1"/>
          </p:cNvSpPr>
          <p:nvPr>
            <p:ph type="title"/>
          </p:nvPr>
        </p:nvSpPr>
        <p:spPr/>
        <p:txBody>
          <a:bodyPr/>
          <a:lstStyle/>
          <a:p>
            <a:r>
              <a:rPr lang="en-US" dirty="0"/>
              <a:t>App Service Plan Tiers</a:t>
            </a:r>
          </a:p>
        </p:txBody>
      </p:sp>
      <p:pic>
        <p:nvPicPr>
          <p:cNvPr id="8" name="Picture 7">
            <a:extLst>
              <a:ext uri="{FF2B5EF4-FFF2-40B4-BE49-F238E27FC236}">
                <a16:creationId xmlns:a16="http://schemas.microsoft.com/office/drawing/2014/main" id="{FAF2774B-5FDA-4BF5-AF6C-AB999D3C0E57}"/>
              </a:ext>
            </a:extLst>
          </p:cNvPr>
          <p:cNvPicPr>
            <a:picLocks noChangeAspect="1"/>
          </p:cNvPicPr>
          <p:nvPr/>
        </p:nvPicPr>
        <p:blipFill>
          <a:blip r:embed="rId3"/>
          <a:stretch>
            <a:fillRect/>
          </a:stretch>
        </p:blipFill>
        <p:spPr>
          <a:xfrm>
            <a:off x="1622560" y="1327240"/>
            <a:ext cx="8893040" cy="5530760"/>
          </a:xfrm>
          <a:prstGeom prst="rect">
            <a:avLst/>
          </a:prstGeom>
        </p:spPr>
      </p:pic>
      <p:sp>
        <p:nvSpPr>
          <p:cNvPr id="3" name="TextBox 2">
            <a:extLst>
              <a:ext uri="{FF2B5EF4-FFF2-40B4-BE49-F238E27FC236}">
                <a16:creationId xmlns:a16="http://schemas.microsoft.com/office/drawing/2014/main" id="{8A2DA590-9BDA-4EFA-B8D8-06DD22AE4C01}"/>
              </a:ext>
            </a:extLst>
          </p:cNvPr>
          <p:cNvSpPr txBox="1"/>
          <p:nvPr/>
        </p:nvSpPr>
        <p:spPr>
          <a:xfrm>
            <a:off x="2253343" y="3315544"/>
            <a:ext cx="66620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https://azure.microsoft.com/en-us/pricing/details/app-service/plans/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005-EEA7-4F49-BC4D-2231AECA2C2C}"/>
              </a:ext>
            </a:extLst>
          </p:cNvPr>
          <p:cNvSpPr>
            <a:spLocks noGrp="1"/>
          </p:cNvSpPr>
          <p:nvPr>
            <p:ph type="title"/>
          </p:nvPr>
        </p:nvSpPr>
        <p:spPr/>
        <p:txBody>
          <a:bodyPr/>
          <a:lstStyle/>
          <a:p>
            <a:r>
              <a:rPr lang="en-US" dirty="0"/>
              <a:t>App Service Plan</a:t>
            </a:r>
          </a:p>
        </p:txBody>
      </p:sp>
      <p:sp>
        <p:nvSpPr>
          <p:cNvPr id="3" name="Content Placeholder 2">
            <a:extLst>
              <a:ext uri="{FF2B5EF4-FFF2-40B4-BE49-F238E27FC236}">
                <a16:creationId xmlns:a16="http://schemas.microsoft.com/office/drawing/2014/main" id="{E1BF24BE-709F-4069-8943-5B0EA122AF79}"/>
              </a:ext>
            </a:extLst>
          </p:cNvPr>
          <p:cNvSpPr>
            <a:spLocks noGrp="1"/>
          </p:cNvSpPr>
          <p:nvPr>
            <p:ph idx="1"/>
          </p:nvPr>
        </p:nvSpPr>
        <p:spPr/>
        <p:txBody>
          <a:bodyPr/>
          <a:lstStyle/>
          <a:p>
            <a:pPr marL="0" indent="0">
              <a:buNone/>
            </a:pPr>
            <a:r>
              <a:rPr lang="en-US" dirty="0"/>
              <a:t>Represents the collection of physical resources used to host your apps</a:t>
            </a:r>
          </a:p>
          <a:p>
            <a:pPr marL="0" indent="0">
              <a:buNone/>
            </a:pPr>
            <a:r>
              <a:rPr lang="en-US" dirty="0"/>
              <a:t>    Region (West US, East US, etc.)</a:t>
            </a:r>
          </a:p>
          <a:p>
            <a:pPr marL="0" indent="0">
              <a:buNone/>
            </a:pPr>
            <a:r>
              <a:rPr lang="en-US" dirty="0"/>
              <a:t>    Scale count (one, two, three instances, etc.)</a:t>
            </a:r>
          </a:p>
          <a:p>
            <a:pPr marL="0" indent="0">
              <a:buNone/>
            </a:pPr>
            <a:r>
              <a:rPr lang="en-US" dirty="0"/>
              <a:t>    Instance size (Small, Medium, Large)</a:t>
            </a:r>
          </a:p>
          <a:p>
            <a:pPr marL="0" indent="0">
              <a:buNone/>
            </a:pPr>
            <a:r>
              <a:rPr lang="en-US" dirty="0"/>
              <a:t>    SKU (Free, Shared, Basic, Standard, Premium)</a:t>
            </a:r>
          </a:p>
          <a:p>
            <a:pPr marL="0" indent="0">
              <a:buNone/>
            </a:pPr>
            <a:endParaRPr lang="en-US" dirty="0"/>
          </a:p>
          <a:p>
            <a:pPr marL="0" indent="0">
              <a:buNone/>
            </a:pPr>
            <a:r>
              <a:rPr lang="en-US" dirty="0"/>
              <a:t>Web Apps, Mobile Apps, API Apps, Functions run in an App Service Plan</a:t>
            </a:r>
          </a:p>
        </p:txBody>
      </p:sp>
    </p:spTree>
    <p:extLst>
      <p:ext uri="{BB962C8B-B14F-4D97-AF65-F5344CB8AC3E}">
        <p14:creationId xmlns:p14="http://schemas.microsoft.com/office/powerpoint/2010/main" val="341119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0BB3-368F-440E-BC47-D622E4C7AABE}"/>
              </a:ext>
            </a:extLst>
          </p:cNvPr>
          <p:cNvSpPr>
            <a:spLocks noGrp="1"/>
          </p:cNvSpPr>
          <p:nvPr>
            <p:ph type="title"/>
          </p:nvPr>
        </p:nvSpPr>
        <p:spPr/>
        <p:txBody>
          <a:bodyPr/>
          <a:lstStyle/>
          <a:p>
            <a:r>
              <a:rPr lang="en-US" dirty="0"/>
              <a:t>Design Azure App Service Web Apps</a:t>
            </a:r>
          </a:p>
        </p:txBody>
      </p:sp>
      <p:pic>
        <p:nvPicPr>
          <p:cNvPr id="5" name="Picture 4">
            <a:extLst>
              <a:ext uri="{FF2B5EF4-FFF2-40B4-BE49-F238E27FC236}">
                <a16:creationId xmlns:a16="http://schemas.microsoft.com/office/drawing/2014/main" id="{5B63868F-769C-4C6A-9271-0AD34A4F07A3}"/>
              </a:ext>
            </a:extLst>
          </p:cNvPr>
          <p:cNvPicPr>
            <a:picLocks noChangeAspect="1"/>
          </p:cNvPicPr>
          <p:nvPr/>
        </p:nvPicPr>
        <p:blipFill>
          <a:blip r:embed="rId3"/>
          <a:stretch>
            <a:fillRect/>
          </a:stretch>
        </p:blipFill>
        <p:spPr>
          <a:xfrm>
            <a:off x="1467428" y="1690688"/>
            <a:ext cx="9257143" cy="4933333"/>
          </a:xfrm>
          <a:prstGeom prst="rect">
            <a:avLst/>
          </a:prstGeom>
        </p:spPr>
      </p:pic>
    </p:spTree>
    <p:extLst>
      <p:ext uri="{BB962C8B-B14F-4D97-AF65-F5344CB8AC3E}">
        <p14:creationId xmlns:p14="http://schemas.microsoft.com/office/powerpoint/2010/main" val="334928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Design Azure App Service Web Apps</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fontScale="92500" lnSpcReduction="10000"/>
          </a:bodyPr>
          <a:lstStyle/>
          <a:p>
            <a:pPr marL="0" indent="0">
              <a:buNone/>
            </a:pPr>
            <a:r>
              <a:rPr lang="en-US" dirty="0"/>
              <a:t>Platform as a Service (PaaS)</a:t>
            </a:r>
          </a:p>
          <a:p>
            <a:pPr marL="0" indent="0">
              <a:buNone/>
            </a:pPr>
            <a:r>
              <a:rPr lang="en-US" dirty="0"/>
              <a:t>Azure Resource Manager (ARM) Technology</a:t>
            </a:r>
          </a:p>
          <a:p>
            <a:pPr marL="0" indent="0">
              <a:buNone/>
            </a:pPr>
            <a:r>
              <a:rPr lang="en-US" dirty="0"/>
              <a:t>Easy to use with existing development skills:</a:t>
            </a:r>
          </a:p>
          <a:p>
            <a:pPr marL="0" indent="0">
              <a:buNone/>
            </a:pPr>
            <a:r>
              <a:rPr lang="en-US" dirty="0"/>
              <a:t>    VSTS/Git/GitHub/etc. for deployment</a:t>
            </a:r>
            <a:br>
              <a:rPr lang="en-US" dirty="0"/>
            </a:br>
            <a:r>
              <a:rPr lang="en-US" dirty="0"/>
              <a:t>    Visual Studio integration</a:t>
            </a:r>
          </a:p>
          <a:p>
            <a:pPr marL="0" indent="0">
              <a:buNone/>
            </a:pPr>
            <a:endParaRPr lang="en-US" dirty="0"/>
          </a:p>
          <a:p>
            <a:pPr marL="0" indent="0">
              <a:buNone/>
            </a:pPr>
            <a:r>
              <a:rPr lang="en-US" dirty="0"/>
              <a:t>Other Azure options for deploying web applications:</a:t>
            </a:r>
          </a:p>
          <a:p>
            <a:pPr marL="0" indent="0">
              <a:buNone/>
            </a:pPr>
            <a:r>
              <a:rPr lang="en-US" dirty="0"/>
              <a:t>    Virtual Machines (IaaS)</a:t>
            </a:r>
          </a:p>
          <a:p>
            <a:pPr marL="0" indent="0">
              <a:buNone/>
            </a:pPr>
            <a:r>
              <a:rPr lang="en-US" dirty="0"/>
              <a:t>    Service Fabric (Microservice architectures)</a:t>
            </a:r>
          </a:p>
          <a:p>
            <a:pPr marL="0" indent="0">
              <a:buNone/>
            </a:pPr>
            <a:r>
              <a:rPr lang="en-US" dirty="0"/>
              <a:t>    Cloud Services (Web Roles and Worker Roles) – Older ASM technology</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1961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C94E-A7D2-40CF-9430-CE9EF3212D61}"/>
              </a:ext>
            </a:extLst>
          </p:cNvPr>
          <p:cNvSpPr>
            <a:spLocks noGrp="1"/>
          </p:cNvSpPr>
          <p:nvPr>
            <p:ph type="title"/>
          </p:nvPr>
        </p:nvSpPr>
        <p:spPr/>
        <p:txBody>
          <a:bodyPr/>
          <a:lstStyle/>
          <a:p>
            <a:r>
              <a:rPr lang="en-US" dirty="0"/>
              <a:t>Design Custom Web API</a:t>
            </a:r>
          </a:p>
        </p:txBody>
      </p:sp>
      <p:sp>
        <p:nvSpPr>
          <p:cNvPr id="3" name="Content Placeholder 2">
            <a:extLst>
              <a:ext uri="{FF2B5EF4-FFF2-40B4-BE49-F238E27FC236}">
                <a16:creationId xmlns:a16="http://schemas.microsoft.com/office/drawing/2014/main" id="{660D99D0-AEE4-4C97-9363-AE85263CB66A}"/>
              </a:ext>
            </a:extLst>
          </p:cNvPr>
          <p:cNvSpPr>
            <a:spLocks noGrp="1"/>
          </p:cNvSpPr>
          <p:nvPr>
            <p:ph idx="1"/>
          </p:nvPr>
        </p:nvSpPr>
        <p:spPr/>
        <p:txBody>
          <a:bodyPr>
            <a:normAutofit fontScale="92500"/>
          </a:bodyPr>
          <a:lstStyle/>
          <a:p>
            <a:pPr marL="0" indent="0">
              <a:buNone/>
            </a:pPr>
            <a:r>
              <a:rPr lang="en-US" dirty="0"/>
              <a:t>Web API is a one or more RESTful services (with one or more operations)</a:t>
            </a:r>
          </a:p>
          <a:p>
            <a:pPr marL="0" indent="0">
              <a:buNone/>
            </a:pPr>
            <a:r>
              <a:rPr lang="en-US" dirty="0"/>
              <a:t>    Endpoints expose services to external, partner or internal developers</a:t>
            </a:r>
          </a:p>
          <a:p>
            <a:pPr marL="0" indent="0">
              <a:buNone/>
            </a:pPr>
            <a:r>
              <a:rPr lang="en-US" dirty="0"/>
              <a:t>Can implement in several technologies:</a:t>
            </a:r>
          </a:p>
          <a:p>
            <a:pPr marL="0" indent="0">
              <a:buNone/>
            </a:pPr>
            <a:r>
              <a:rPr lang="en-US" dirty="0"/>
              <a:t>    </a:t>
            </a:r>
            <a:r>
              <a:rPr lang="en-US" dirty="0" err="1"/>
              <a:t>ASP.Net</a:t>
            </a:r>
            <a:r>
              <a:rPr lang="en-US" dirty="0"/>
              <a:t> Web API</a:t>
            </a:r>
          </a:p>
          <a:p>
            <a:pPr marL="0" indent="0">
              <a:buNone/>
            </a:pPr>
            <a:r>
              <a:rPr lang="en-US" dirty="0"/>
              <a:t>    Node.js</a:t>
            </a:r>
          </a:p>
          <a:p>
            <a:pPr marL="0" indent="0">
              <a:buNone/>
            </a:pPr>
            <a:r>
              <a:rPr lang="en-US" dirty="0"/>
              <a:t>App Service options:</a:t>
            </a:r>
          </a:p>
          <a:p>
            <a:pPr marL="0" indent="0">
              <a:buNone/>
            </a:pPr>
            <a:r>
              <a:rPr lang="en-US" dirty="0"/>
              <a:t>    Web App (if you need a web site too)</a:t>
            </a:r>
          </a:p>
          <a:p>
            <a:pPr marL="0" indent="0">
              <a:buNone/>
            </a:pPr>
            <a:r>
              <a:rPr lang="en-US" dirty="0"/>
              <a:t>    Mobile App</a:t>
            </a:r>
          </a:p>
          <a:p>
            <a:pPr marL="0" indent="0">
              <a:buNone/>
            </a:pPr>
            <a:r>
              <a:rPr lang="en-US" dirty="0"/>
              <a:t>    API App</a:t>
            </a:r>
          </a:p>
        </p:txBody>
      </p:sp>
    </p:spTree>
    <p:extLst>
      <p:ext uri="{BB962C8B-B14F-4D97-AF65-F5344CB8AC3E}">
        <p14:creationId xmlns:p14="http://schemas.microsoft.com/office/powerpoint/2010/main" val="2538381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idx="1"/>
          </p:nvPr>
        </p:nvSpPr>
        <p:spPr/>
        <p:txBody>
          <a:bodyPr>
            <a:normAutofit/>
          </a:bodyPr>
          <a:lstStyle/>
          <a:p>
            <a:pPr marL="0" indent="0">
              <a:buNone/>
            </a:pPr>
            <a:r>
              <a:rPr lang="en-US" dirty="0"/>
              <a:t>Scale Up – Change pricing tiers: Free, Shared, Basic, Standard, Premium</a:t>
            </a:r>
          </a:p>
          <a:p>
            <a:pPr marL="0" indent="0">
              <a:buNone/>
            </a:pPr>
            <a:r>
              <a:rPr lang="en-US" dirty="0"/>
              <a:t>Scale Out – Change instance count: manually, auto</a:t>
            </a:r>
          </a:p>
          <a:p>
            <a:pPr marL="0" indent="0">
              <a:buNone/>
            </a:pPr>
            <a:endParaRPr lang="en-US" dirty="0"/>
          </a:p>
          <a:p>
            <a:pPr marL="0" indent="0">
              <a:buNone/>
            </a:pPr>
            <a:r>
              <a:rPr lang="en-US" dirty="0"/>
              <a:t>Scaling condition rules: Scheduled or Metric</a:t>
            </a:r>
          </a:p>
          <a:p>
            <a:pPr marL="0" indent="0">
              <a:buNone/>
            </a:pPr>
            <a:endParaRPr lang="en-US" dirty="0"/>
          </a:p>
          <a:p>
            <a:pPr marL="0" indent="0">
              <a:buNone/>
            </a:pPr>
            <a:endParaRPr lang="en-US" dirty="0"/>
          </a:p>
          <a:p>
            <a:pPr marL="0" indent="0">
              <a:buNone/>
            </a:pPr>
            <a:r>
              <a:rPr lang="en-US" dirty="0"/>
              <a:t>Can have multiple condition rules</a:t>
            </a:r>
          </a:p>
          <a:p>
            <a:pPr marL="0" indent="0">
              <a:buNone/>
            </a:pPr>
            <a:r>
              <a:rPr lang="en-US" dirty="0"/>
              <a:t>Can notify via email or </a:t>
            </a:r>
            <a:r>
              <a:rPr lang="en-US" dirty="0" err="1"/>
              <a:t>webhook</a:t>
            </a:r>
            <a:r>
              <a:rPr lang="en-US" dirty="0"/>
              <a:t> when </a:t>
            </a:r>
            <a:r>
              <a:rPr lang="en-US" dirty="0" err="1"/>
              <a:t>autoscale</a:t>
            </a:r>
            <a:r>
              <a:rPr lang="en-US" dirty="0"/>
              <a:t>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493544" y="2913829"/>
            <a:ext cx="4210776" cy="2442472"/>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A693-C7A8-46A2-8EE2-FDB13A71D20A}"/>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674A99C0-3BE1-4D9B-AE2D-A2BA3091CA81}"/>
              </a:ext>
            </a:extLst>
          </p:cNvPr>
          <p:cNvSpPr>
            <a:spLocks noGrp="1"/>
          </p:cNvSpPr>
          <p:nvPr>
            <p:ph idx="1"/>
          </p:nvPr>
        </p:nvSpPr>
        <p:spPr/>
        <p:txBody>
          <a:bodyPr/>
          <a:lstStyle/>
          <a:p>
            <a:pPr marL="0" indent="0">
              <a:buNone/>
            </a:pPr>
            <a:r>
              <a:rPr lang="en-US" dirty="0"/>
              <a:t>Design for Scale Out</a:t>
            </a:r>
          </a:p>
          <a:p>
            <a:pPr marL="0" indent="0">
              <a:buNone/>
            </a:pPr>
            <a:r>
              <a:rPr lang="en-US" dirty="0"/>
              <a:t>    Move towards stateless or at least distributed session/cache</a:t>
            </a:r>
          </a:p>
          <a:p>
            <a:pPr marL="0" indent="0">
              <a:buNone/>
            </a:pPr>
            <a:r>
              <a:rPr lang="en-US" dirty="0"/>
              <a:t>        </a:t>
            </a:r>
            <a:r>
              <a:rPr lang="en-US" dirty="0" err="1"/>
              <a:t>Redis</a:t>
            </a:r>
            <a:r>
              <a:rPr lang="en-US" dirty="0"/>
              <a:t> Cache for any Session/Cache needed</a:t>
            </a:r>
          </a:p>
          <a:p>
            <a:pPr marL="0" indent="0">
              <a:buNone/>
            </a:pPr>
            <a:r>
              <a:rPr lang="en-US" dirty="0"/>
              <a:t>    Move towards asynchronous UI</a:t>
            </a:r>
          </a:p>
          <a:p>
            <a:pPr marL="0" indent="0">
              <a:buNone/>
            </a:pPr>
            <a:r>
              <a:rPr lang="en-US" dirty="0"/>
              <a:t>        Queues for passing work off</a:t>
            </a:r>
          </a:p>
          <a:p>
            <a:pPr marL="0" indent="0">
              <a:buNone/>
            </a:pPr>
            <a:r>
              <a:rPr lang="en-US" dirty="0"/>
              <a:t>    </a:t>
            </a:r>
          </a:p>
        </p:txBody>
      </p:sp>
      <p:pic>
        <p:nvPicPr>
          <p:cNvPr id="5" name="Picture 4">
            <a:extLst>
              <a:ext uri="{FF2B5EF4-FFF2-40B4-BE49-F238E27FC236}">
                <a16:creationId xmlns:a16="http://schemas.microsoft.com/office/drawing/2014/main" id="{3432F2CF-5435-4991-885E-8E6A27A74613}"/>
              </a:ext>
            </a:extLst>
          </p:cNvPr>
          <p:cNvPicPr>
            <a:picLocks noChangeAspect="1"/>
          </p:cNvPicPr>
          <p:nvPr/>
        </p:nvPicPr>
        <p:blipFill>
          <a:blip r:embed="rId3"/>
          <a:stretch>
            <a:fillRect/>
          </a:stretch>
        </p:blipFill>
        <p:spPr>
          <a:xfrm>
            <a:off x="7031596" y="3393946"/>
            <a:ext cx="3866667" cy="3019048"/>
          </a:xfrm>
          <a:prstGeom prst="rect">
            <a:avLst/>
          </a:prstGeom>
        </p:spPr>
      </p:pic>
    </p:spTree>
    <p:extLst>
      <p:ext uri="{BB962C8B-B14F-4D97-AF65-F5344CB8AC3E}">
        <p14:creationId xmlns:p14="http://schemas.microsoft.com/office/powerpoint/2010/main" val="1607445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dirty="0"/>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idx="1"/>
          </p:nvPr>
        </p:nvSpPr>
        <p:spPr/>
        <p:txBody>
          <a:bodyPr/>
          <a:lstStyle/>
          <a:p>
            <a:pPr marL="0" indent="0">
              <a:buNone/>
            </a:pPr>
            <a:r>
              <a:rPr lang="en-US" dirty="0"/>
              <a:t>Traffic Manager for routing traffic between regions</a:t>
            </a:r>
          </a:p>
          <a:p>
            <a:pPr marL="0" indent="0">
              <a:buNone/>
            </a:pPr>
            <a:r>
              <a:rPr lang="en-US" dirty="0"/>
              <a:t>    Performance – for directing user to closest region</a:t>
            </a:r>
            <a:br>
              <a:rPr lang="en-US" dirty="0"/>
            </a:br>
            <a:r>
              <a:rPr lang="en-US" dirty="0"/>
              <a:t>    Failover – for secondary site</a:t>
            </a:r>
            <a:br>
              <a:rPr lang="en-US" dirty="0"/>
            </a:br>
            <a:r>
              <a:rPr lang="en-US" dirty="0"/>
              <a:t>    Round Robin – for balancing traffic</a:t>
            </a:r>
          </a:p>
          <a:p>
            <a:pPr marL="0" indent="0">
              <a:buNone/>
            </a:pPr>
            <a:r>
              <a:rPr lang="en-US" dirty="0"/>
              <a:t>CDN</a:t>
            </a:r>
          </a:p>
          <a:p>
            <a:pPr marL="0" indent="0">
              <a:buNone/>
            </a:pPr>
            <a:r>
              <a:rPr lang="en-US" dirty="0"/>
              <a:t>    Places static content close</a:t>
            </a:r>
            <a:br>
              <a:rPr lang="en-US" dirty="0"/>
            </a:br>
            <a:r>
              <a:rPr lang="en-US" dirty="0"/>
              <a:t>    to user (images, media, </a:t>
            </a:r>
            <a:r>
              <a:rPr lang="en-US" dirty="0" err="1"/>
              <a:t>etc</a:t>
            </a:r>
            <a:r>
              <a:rPr lang="en-US" dirty="0"/>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364887" y="3467295"/>
            <a:ext cx="6514286" cy="3123809"/>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A5F5-342D-4153-A519-64C48E182F45}"/>
              </a:ext>
            </a:extLst>
          </p:cNvPr>
          <p:cNvSpPr>
            <a:spLocks noGrp="1"/>
          </p:cNvSpPr>
          <p:nvPr>
            <p:ph type="title"/>
          </p:nvPr>
        </p:nvSpPr>
        <p:spPr/>
        <p:txBody>
          <a:bodyPr/>
          <a:lstStyle/>
          <a:p>
            <a:r>
              <a:rPr lang="en-US" dirty="0"/>
              <a:t>Deploy</a:t>
            </a:r>
          </a:p>
        </p:txBody>
      </p:sp>
      <p:sp>
        <p:nvSpPr>
          <p:cNvPr id="3" name="Content Placeholder 2">
            <a:extLst>
              <a:ext uri="{FF2B5EF4-FFF2-40B4-BE49-F238E27FC236}">
                <a16:creationId xmlns:a16="http://schemas.microsoft.com/office/drawing/2014/main" id="{B8EE65A1-EDB7-4E2E-8021-FCC49A959672}"/>
              </a:ext>
            </a:extLst>
          </p:cNvPr>
          <p:cNvSpPr>
            <a:spLocks noGrp="1"/>
          </p:cNvSpPr>
          <p:nvPr>
            <p:ph idx="1"/>
          </p:nvPr>
        </p:nvSpPr>
        <p:spPr/>
        <p:txBody>
          <a:bodyPr>
            <a:normAutofit lnSpcReduction="10000"/>
          </a:bodyPr>
          <a:lstStyle/>
          <a:p>
            <a:pPr marL="0" indent="0">
              <a:buNone/>
            </a:pPr>
            <a:r>
              <a:rPr lang="en-US" dirty="0"/>
              <a:t>Web Deploy</a:t>
            </a:r>
          </a:p>
          <a:p>
            <a:pPr marL="0" indent="0">
              <a:buNone/>
            </a:pPr>
            <a:r>
              <a:rPr lang="en-US" dirty="0"/>
              <a:t>Kudu (Git/Mercurial/OneDrive/Dropbox)</a:t>
            </a:r>
          </a:p>
          <a:p>
            <a:pPr marL="0" indent="0">
              <a:buNone/>
            </a:pPr>
            <a:r>
              <a:rPr lang="en-US" dirty="0"/>
              <a:t>    VSTS/</a:t>
            </a:r>
            <a:r>
              <a:rPr lang="en-US" dirty="0" err="1"/>
              <a:t>Github</a:t>
            </a:r>
            <a:r>
              <a:rPr lang="en-US" dirty="0"/>
              <a:t>/Bitbucket</a:t>
            </a:r>
          </a:p>
          <a:p>
            <a:pPr marL="0" indent="0">
              <a:buNone/>
            </a:pPr>
            <a:r>
              <a:rPr lang="en-US" dirty="0"/>
              <a:t>    Browser drag and drop (Chrome and Firefox)</a:t>
            </a:r>
          </a:p>
          <a:p>
            <a:pPr marL="0" indent="0">
              <a:buNone/>
            </a:pPr>
            <a:r>
              <a:rPr lang="en-US" dirty="0"/>
              <a:t>FTP/FTPS</a:t>
            </a:r>
          </a:p>
          <a:p>
            <a:pPr marL="0" indent="0">
              <a:buNone/>
            </a:pPr>
            <a:r>
              <a:rPr lang="en-US" dirty="0"/>
              <a:t>    </a:t>
            </a:r>
            <a:r>
              <a:rPr lang="en-US" dirty="0" err="1"/>
              <a:t>Filezilla</a:t>
            </a:r>
            <a:r>
              <a:rPr lang="en-US" dirty="0"/>
              <a:t>, Windows Explorer</a:t>
            </a:r>
          </a:p>
          <a:p>
            <a:pPr marL="0" indent="0">
              <a:buNone/>
            </a:pPr>
            <a:endParaRPr lang="en-US" dirty="0"/>
          </a:p>
          <a:p>
            <a:pPr marL="0" indent="0">
              <a:buNone/>
            </a:pPr>
            <a:r>
              <a:rPr lang="en-US" dirty="0"/>
              <a:t>App Service infrastructure can be setup using PowerShell, Azure CLI or RM templates</a:t>
            </a:r>
          </a:p>
        </p:txBody>
      </p:sp>
    </p:spTree>
    <p:extLst>
      <p:ext uri="{BB962C8B-B14F-4D97-AF65-F5344CB8AC3E}">
        <p14:creationId xmlns:p14="http://schemas.microsoft.com/office/powerpoint/2010/main" val="2334965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dirty="0"/>
              <a:t>Update Web Apps with Minimal Downtime</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idx="1"/>
          </p:nvPr>
        </p:nvSpPr>
        <p:spPr/>
        <p:txBody>
          <a:bodyPr/>
          <a:lstStyle/>
          <a:p>
            <a:pPr marL="0" indent="0">
              <a:buNone/>
            </a:pPr>
            <a:r>
              <a:rPr lang="en-US" dirty="0"/>
              <a:t>Deployment Slots are live apps with their own hostnames</a:t>
            </a:r>
          </a:p>
          <a:p>
            <a:pPr marL="0" indent="0">
              <a:buNone/>
            </a:pPr>
            <a:r>
              <a:rPr lang="en-US" dirty="0"/>
              <a:t>    Only available for Standard or Premium App Service plans</a:t>
            </a:r>
          </a:p>
          <a:p>
            <a:pPr marL="0" indent="0">
              <a:buNone/>
            </a:pPr>
            <a:r>
              <a:rPr lang="en-US" dirty="0"/>
              <a:t>Number of slots available depend on App Service Plan</a:t>
            </a:r>
          </a:p>
          <a:p>
            <a:pPr marL="0" indent="0">
              <a:buNone/>
            </a:pPr>
            <a:r>
              <a:rPr lang="en-US" dirty="0"/>
              <a:t>App content and configurations can be swapped between two deployment slots</a:t>
            </a:r>
          </a:p>
          <a:p>
            <a:pPr marL="0" indent="0">
              <a:buNone/>
            </a:pPr>
            <a:r>
              <a:rPr lang="en-US" dirty="0"/>
              <a:t>    Not all settings and configurations are swapped</a:t>
            </a:r>
          </a:p>
          <a:p>
            <a:pPr marL="0" indent="0">
              <a:buNone/>
            </a:pPr>
            <a:r>
              <a:rPr lang="en-US" dirty="0"/>
              <a:t>    Some settings can be marked to not swap</a:t>
            </a:r>
          </a:p>
          <a:p>
            <a:pPr marL="0" indent="0">
              <a:buNone/>
            </a:pPr>
            <a:r>
              <a:rPr lang="en-US" dirty="0"/>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dirty="0"/>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1"/>
            <p:extLst/>
          </p:nvPr>
        </p:nvGraphicFramePr>
        <p:xfrm>
          <a:off x="838200" y="1825624"/>
          <a:ext cx="10706100" cy="3256385"/>
        </p:xfrm>
        <a:graphic>
          <a:graphicData uri="http://schemas.openxmlformats.org/drawingml/2006/table">
            <a:tbl>
              <a:tblPr firstRow="1" bandRow="1">
                <a:tableStyleId>{5C22544A-7EE6-4342-B048-85BDC9FD1C3A}</a:tableStyleId>
              </a:tblPr>
              <a:tblGrid>
                <a:gridCol w="5353050">
                  <a:extLst>
                    <a:ext uri="{9D8B030D-6E8A-4147-A177-3AD203B41FA5}">
                      <a16:colId xmlns:a16="http://schemas.microsoft.com/office/drawing/2014/main" val="205592187"/>
                    </a:ext>
                  </a:extLst>
                </a:gridCol>
                <a:gridCol w="5353050">
                  <a:extLst>
                    <a:ext uri="{9D8B030D-6E8A-4147-A177-3AD203B41FA5}">
                      <a16:colId xmlns:a16="http://schemas.microsoft.com/office/drawing/2014/main" val="2062387511"/>
                    </a:ext>
                  </a:extLst>
                </a:gridCol>
              </a:tblGrid>
              <a:tr h="511069">
                <a:tc>
                  <a:txBody>
                    <a:bodyPr/>
                    <a:lstStyle/>
                    <a:p>
                      <a:r>
                        <a:rPr lang="en-US" dirty="0"/>
                        <a:t>Swapped</a:t>
                      </a:r>
                    </a:p>
                  </a:txBody>
                  <a:tcPr/>
                </a:tc>
                <a:tc>
                  <a:txBody>
                    <a:bodyPr/>
                    <a:lstStyle/>
                    <a:p>
                      <a:r>
                        <a:rPr lang="en-US" dirty="0"/>
                        <a:t>Not Swapped</a:t>
                      </a:r>
                    </a:p>
                  </a:txBody>
                  <a:tcPr/>
                </a:tc>
                <a:extLst>
                  <a:ext uri="{0D108BD9-81ED-4DB2-BD59-A6C34878D82A}">
                    <a16:rowId xmlns:a16="http://schemas.microsoft.com/office/drawing/2014/main" val="1054934108"/>
                  </a:ext>
                </a:extLst>
              </a:tr>
              <a:tr h="511069">
                <a:tc>
                  <a:txBody>
                    <a:bodyPr/>
                    <a:lstStyle/>
                    <a:p>
                      <a:r>
                        <a:rPr lang="en-US" sz="2000" dirty="0"/>
                        <a:t>App Settings – can be configured to not swap</a:t>
                      </a:r>
                    </a:p>
                  </a:txBody>
                  <a:tcPr/>
                </a:tc>
                <a:tc>
                  <a:txBody>
                    <a:bodyPr/>
                    <a:lstStyle/>
                    <a:p>
                      <a:r>
                        <a:rPr lang="en-US" sz="2000" dirty="0"/>
                        <a:t>Custom Domain Names</a:t>
                      </a:r>
                    </a:p>
                  </a:txBody>
                  <a:tcPr/>
                </a:tc>
                <a:extLst>
                  <a:ext uri="{0D108BD9-81ED-4DB2-BD59-A6C34878D82A}">
                    <a16:rowId xmlns:a16="http://schemas.microsoft.com/office/drawing/2014/main" val="259655956"/>
                  </a:ext>
                </a:extLst>
              </a:tr>
              <a:tr h="511069">
                <a:tc>
                  <a:txBody>
                    <a:bodyPr/>
                    <a:lstStyle/>
                    <a:p>
                      <a:r>
                        <a:rPr lang="en-US" sz="2000" dirty="0"/>
                        <a:t>Connection Strings – can be configured to not swap</a:t>
                      </a:r>
                    </a:p>
                  </a:txBody>
                  <a:tcPr/>
                </a:tc>
                <a:tc>
                  <a:txBody>
                    <a:bodyPr/>
                    <a:lstStyle/>
                    <a:p>
                      <a:r>
                        <a:rPr lang="en-US" sz="2000" dirty="0"/>
                        <a:t>SSL certificates and bindings</a:t>
                      </a:r>
                    </a:p>
                  </a:txBody>
                  <a:tcPr/>
                </a:tc>
                <a:extLst>
                  <a:ext uri="{0D108BD9-81ED-4DB2-BD59-A6C34878D82A}">
                    <a16:rowId xmlns:a16="http://schemas.microsoft.com/office/drawing/2014/main" val="2433537931"/>
                  </a:ext>
                </a:extLst>
              </a:tr>
              <a:tr h="511069">
                <a:tc>
                  <a:txBody>
                    <a:bodyPr/>
                    <a:lstStyle/>
                    <a:p>
                      <a:r>
                        <a:rPr lang="en-US" sz="2000" dirty="0"/>
                        <a:t>General settings</a:t>
                      </a:r>
                    </a:p>
                  </a:txBody>
                  <a:tcPr/>
                </a:tc>
                <a:tc>
                  <a:txBody>
                    <a:bodyPr/>
                    <a:lstStyle/>
                    <a:p>
                      <a:r>
                        <a:rPr lang="en-US" sz="2000" dirty="0"/>
                        <a:t>Scale settings (only production slots are scalable)</a:t>
                      </a:r>
                    </a:p>
                  </a:txBody>
                  <a:tcPr/>
                </a:tc>
                <a:extLst>
                  <a:ext uri="{0D108BD9-81ED-4DB2-BD59-A6C34878D82A}">
                    <a16:rowId xmlns:a16="http://schemas.microsoft.com/office/drawing/2014/main" val="1498419463"/>
                  </a:ext>
                </a:extLst>
              </a:tr>
              <a:tr h="511069">
                <a:tc>
                  <a:txBody>
                    <a:bodyPr/>
                    <a:lstStyle/>
                    <a:p>
                      <a:r>
                        <a:rPr lang="en-US" sz="2000" dirty="0"/>
                        <a:t>Handler mappings</a:t>
                      </a:r>
                    </a:p>
                  </a:txBody>
                  <a:tcPr/>
                </a:tc>
                <a:tc>
                  <a:txBody>
                    <a:bodyPr/>
                    <a:lstStyle/>
                    <a:p>
                      <a:r>
                        <a:rPr lang="en-US" sz="2000" dirty="0"/>
                        <a:t>Publishing endpoints</a:t>
                      </a:r>
                    </a:p>
                  </a:txBody>
                  <a:tcPr/>
                </a:tc>
                <a:extLst>
                  <a:ext uri="{0D108BD9-81ED-4DB2-BD59-A6C34878D82A}">
                    <a16:rowId xmlns:a16="http://schemas.microsoft.com/office/drawing/2014/main" val="820869244"/>
                  </a:ext>
                </a:extLst>
              </a:tr>
              <a:tr h="511069">
                <a:tc>
                  <a:txBody>
                    <a:bodyPr/>
                    <a:lstStyle/>
                    <a:p>
                      <a:r>
                        <a:rPr lang="en-US" sz="2000" dirty="0"/>
                        <a:t>Diagnostic logs settings</a:t>
                      </a:r>
                    </a:p>
                  </a:txBody>
                  <a:tcPr/>
                </a:tc>
                <a:tc>
                  <a:txBody>
                    <a:bodyPr/>
                    <a:lstStyle/>
                    <a:p>
                      <a:endParaRPr lang="en-US" sz="2000" dirty="0"/>
                    </a:p>
                  </a:txBody>
                  <a:tcPr/>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69-977B-4FE1-8214-3FB08020F6E5}"/>
              </a:ext>
            </a:extLst>
          </p:cNvPr>
          <p:cNvSpPr>
            <a:spLocks noGrp="1"/>
          </p:cNvSpPr>
          <p:nvPr>
            <p:ph type="title"/>
          </p:nvPr>
        </p:nvSpPr>
        <p:spPr/>
        <p:txBody>
          <a:bodyPr/>
          <a:lstStyle/>
          <a:p>
            <a:r>
              <a:rPr lang="en-US" dirty="0"/>
              <a:t>Design Web Apps for Business Continuity</a:t>
            </a:r>
          </a:p>
        </p:txBody>
      </p:sp>
      <p:sp>
        <p:nvSpPr>
          <p:cNvPr id="3" name="Content Placeholder 2">
            <a:extLst>
              <a:ext uri="{FF2B5EF4-FFF2-40B4-BE49-F238E27FC236}">
                <a16:creationId xmlns:a16="http://schemas.microsoft.com/office/drawing/2014/main" id="{9828D97D-A222-4D4A-AEC8-A79488AA9B55}"/>
              </a:ext>
            </a:extLst>
          </p:cNvPr>
          <p:cNvSpPr>
            <a:spLocks noGrp="1"/>
          </p:cNvSpPr>
          <p:nvPr>
            <p:ph idx="1"/>
          </p:nvPr>
        </p:nvSpPr>
        <p:spPr/>
        <p:txBody>
          <a:bodyPr>
            <a:normAutofit/>
          </a:bodyPr>
          <a:lstStyle/>
          <a:p>
            <a:pPr marL="0" indent="0">
              <a:buNone/>
            </a:pPr>
            <a:r>
              <a:rPr lang="en-US" dirty="0"/>
              <a:t>Web/Mobile/API Apps</a:t>
            </a:r>
          </a:p>
          <a:p>
            <a:pPr marL="0" indent="0">
              <a:buNone/>
            </a:pPr>
            <a:r>
              <a:rPr lang="en-US" dirty="0"/>
              <a:t>    Multiple instances (single data center)</a:t>
            </a:r>
          </a:p>
          <a:p>
            <a:pPr marL="0" indent="0">
              <a:buNone/>
            </a:pPr>
            <a:r>
              <a:rPr lang="en-US" dirty="0"/>
              <a:t>    Multiple data centers with Traffic Manager to balance traffic</a:t>
            </a:r>
          </a:p>
          <a:p>
            <a:pPr marL="0" indent="0">
              <a:buNone/>
            </a:pPr>
            <a:r>
              <a:rPr lang="en-US" dirty="0"/>
              <a:t>    Backup/Restore </a:t>
            </a:r>
          </a:p>
          <a:p>
            <a:pPr marL="0" indent="0">
              <a:buNone/>
            </a:pPr>
            <a:endParaRPr lang="en-US" dirty="0"/>
          </a:p>
        </p:txBody>
      </p:sp>
    </p:spTree>
    <p:extLst>
      <p:ext uri="{BB962C8B-B14F-4D97-AF65-F5344CB8AC3E}">
        <p14:creationId xmlns:p14="http://schemas.microsoft.com/office/powerpoint/2010/main" val="1490725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EE3D-392E-432C-9450-7FAC87FF2BD2}"/>
              </a:ext>
            </a:extLst>
          </p:cNvPr>
          <p:cNvSpPr>
            <a:spLocks noGrp="1"/>
          </p:cNvSpPr>
          <p:nvPr>
            <p:ph type="title"/>
          </p:nvPr>
        </p:nvSpPr>
        <p:spPr/>
        <p:txBody>
          <a:bodyPr/>
          <a:lstStyle/>
          <a:p>
            <a:r>
              <a:rPr lang="en-US" dirty="0"/>
              <a:t>Configure Data Replication Patterns</a:t>
            </a:r>
          </a:p>
        </p:txBody>
      </p:sp>
      <p:sp>
        <p:nvSpPr>
          <p:cNvPr id="3" name="Content Placeholder 2">
            <a:extLst>
              <a:ext uri="{FF2B5EF4-FFF2-40B4-BE49-F238E27FC236}">
                <a16:creationId xmlns:a16="http://schemas.microsoft.com/office/drawing/2014/main" id="{C157A279-0BCB-4990-B1E1-98611C68281F}"/>
              </a:ext>
            </a:extLst>
          </p:cNvPr>
          <p:cNvSpPr>
            <a:spLocks noGrp="1"/>
          </p:cNvSpPr>
          <p:nvPr>
            <p:ph idx="1"/>
          </p:nvPr>
        </p:nvSpPr>
        <p:spPr/>
        <p:txBody>
          <a:bodyPr/>
          <a:lstStyle/>
          <a:p>
            <a:pPr marL="0" indent="0">
              <a:buNone/>
            </a:pPr>
            <a:r>
              <a:rPr lang="en-US" dirty="0"/>
              <a:t>Features Available</a:t>
            </a:r>
          </a:p>
          <a:p>
            <a:pPr marL="0" indent="0">
              <a:buNone/>
            </a:pPr>
            <a:r>
              <a:rPr lang="en-US" dirty="0"/>
              <a:t>    Blob storage: geo-redundant and read-access geo-redundant storage</a:t>
            </a:r>
          </a:p>
          <a:p>
            <a:pPr marL="0" indent="0">
              <a:buNone/>
            </a:pPr>
            <a:r>
              <a:rPr lang="en-US" dirty="0"/>
              <a:t>    SQL Database: geo-restore, geo-replicate</a:t>
            </a:r>
          </a:p>
          <a:p>
            <a:pPr marL="0" indent="0">
              <a:buNone/>
            </a:pPr>
            <a:r>
              <a:rPr lang="en-US" dirty="0"/>
              <a:t>    </a:t>
            </a:r>
            <a:r>
              <a:rPr lang="en-US" dirty="0" err="1"/>
              <a:t>CosmosDB</a:t>
            </a:r>
            <a:r>
              <a:rPr lang="en-US" dirty="0"/>
              <a:t>/</a:t>
            </a:r>
            <a:r>
              <a:rPr lang="en-US" dirty="0" err="1"/>
              <a:t>DocumentDB</a:t>
            </a:r>
            <a:r>
              <a:rPr lang="en-US" dirty="0"/>
              <a:t>: global replication</a:t>
            </a:r>
          </a:p>
          <a:p>
            <a:pPr marL="0" indent="0">
              <a:buNone/>
            </a:pPr>
            <a:endParaRPr lang="en-US" dirty="0"/>
          </a:p>
          <a:p>
            <a:pPr marL="0" indent="0">
              <a:buNone/>
            </a:pPr>
            <a:r>
              <a:rPr lang="en-US" dirty="0"/>
              <a:t>Custom Code</a:t>
            </a:r>
          </a:p>
          <a:p>
            <a:pPr marL="0" indent="0">
              <a:buNone/>
            </a:pPr>
            <a:r>
              <a:rPr lang="en-US" dirty="0"/>
              <a:t>    Can write </a:t>
            </a:r>
            <a:r>
              <a:rPr lang="en-US" dirty="0" err="1"/>
              <a:t>WebJob</a:t>
            </a:r>
            <a:r>
              <a:rPr lang="en-US" dirty="0"/>
              <a:t> to copy data to other regions or </a:t>
            </a:r>
            <a:r>
              <a:rPr lang="en-US" dirty="0" err="1"/>
              <a:t>on-premise</a:t>
            </a:r>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825823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0614-279C-422B-B6A7-5F93FE705D00}"/>
              </a:ext>
            </a:extLst>
          </p:cNvPr>
          <p:cNvSpPr>
            <a:spLocks noGrp="1"/>
          </p:cNvSpPr>
          <p:nvPr>
            <p:ph type="title"/>
          </p:nvPr>
        </p:nvSpPr>
        <p:spPr/>
        <p:txBody>
          <a:bodyPr/>
          <a:lstStyle/>
          <a:p>
            <a:r>
              <a:rPr lang="en-US" dirty="0"/>
              <a:t>App Service Backup</a:t>
            </a:r>
          </a:p>
        </p:txBody>
      </p:sp>
      <p:sp>
        <p:nvSpPr>
          <p:cNvPr id="3" name="Content Placeholder 2">
            <a:extLst>
              <a:ext uri="{FF2B5EF4-FFF2-40B4-BE49-F238E27FC236}">
                <a16:creationId xmlns:a16="http://schemas.microsoft.com/office/drawing/2014/main" id="{9180F882-EC6A-4B55-9A97-AA708BC72C9D}"/>
              </a:ext>
            </a:extLst>
          </p:cNvPr>
          <p:cNvSpPr>
            <a:spLocks noGrp="1"/>
          </p:cNvSpPr>
          <p:nvPr>
            <p:ph idx="1"/>
          </p:nvPr>
        </p:nvSpPr>
        <p:spPr/>
        <p:txBody>
          <a:bodyPr/>
          <a:lstStyle/>
          <a:p>
            <a:pPr marL="0" indent="0">
              <a:buNone/>
            </a:pPr>
            <a:r>
              <a:rPr lang="en-US" dirty="0"/>
              <a:t>Configure a storage account and container to store backup</a:t>
            </a:r>
          </a:p>
          <a:p>
            <a:pPr marL="0" indent="0">
              <a:buNone/>
            </a:pPr>
            <a:r>
              <a:rPr lang="en-US" dirty="0"/>
              <a:t>    Can store backup in another region</a:t>
            </a:r>
          </a:p>
          <a:p>
            <a:pPr marL="0" indent="0">
              <a:buNone/>
            </a:pPr>
            <a:r>
              <a:rPr lang="en-US" dirty="0"/>
              <a:t>Configure schedule for backup to occur</a:t>
            </a:r>
          </a:p>
          <a:p>
            <a:pPr marL="0" indent="0">
              <a:buNone/>
            </a:pPr>
            <a:r>
              <a:rPr lang="en-US" dirty="0"/>
              <a:t>Can optionally backup database also (as a </a:t>
            </a:r>
            <a:r>
              <a:rPr lang="en-US" dirty="0" err="1"/>
              <a:t>bacpac</a:t>
            </a:r>
            <a:r>
              <a:rPr lang="en-US" dirty="0"/>
              <a:t> file)</a:t>
            </a:r>
          </a:p>
          <a:p>
            <a:pPr marL="0" indent="0">
              <a:buNone/>
            </a:pPr>
            <a:r>
              <a:rPr lang="en-US" dirty="0"/>
              <a:t>Exclude files with a _</a:t>
            </a:r>
            <a:r>
              <a:rPr lang="en-US" dirty="0" err="1"/>
              <a:t>backup.filter</a:t>
            </a:r>
            <a:r>
              <a:rPr lang="en-US" dirty="0"/>
              <a:t> file listing paths to exclude</a:t>
            </a:r>
          </a:p>
          <a:p>
            <a:pPr marL="0" indent="0">
              <a:buNone/>
            </a:pPr>
            <a:r>
              <a:rPr lang="en-US" dirty="0"/>
              <a:t>Limit of 10GB of content for a backup (site files + </a:t>
            </a:r>
            <a:r>
              <a:rPr lang="en-US" dirty="0" err="1"/>
              <a:t>bacpac</a:t>
            </a:r>
            <a:r>
              <a:rPr lang="en-US" dirty="0"/>
              <a:t>)</a:t>
            </a:r>
          </a:p>
          <a:p>
            <a:pPr marL="0" indent="0">
              <a:buNone/>
            </a:pPr>
            <a:r>
              <a:rPr lang="en-US" dirty="0"/>
              <a:t>Stores backup as .zip</a:t>
            </a:r>
          </a:p>
        </p:txBody>
      </p:sp>
    </p:spTree>
    <p:extLst>
      <p:ext uri="{BB962C8B-B14F-4D97-AF65-F5344CB8AC3E}">
        <p14:creationId xmlns:p14="http://schemas.microsoft.com/office/powerpoint/2010/main" val="42851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2B74-26DF-4945-A659-6327771D9CF0}"/>
              </a:ext>
            </a:extLst>
          </p:cNvPr>
          <p:cNvSpPr>
            <a:spLocks noGrp="1"/>
          </p:cNvSpPr>
          <p:nvPr>
            <p:ph type="title"/>
          </p:nvPr>
        </p:nvSpPr>
        <p:spPr/>
        <p:txBody>
          <a:bodyPr/>
          <a:lstStyle/>
          <a:p>
            <a:r>
              <a:rPr lang="en-US" dirty="0"/>
              <a:t>App Service Restore</a:t>
            </a:r>
          </a:p>
        </p:txBody>
      </p:sp>
      <p:sp>
        <p:nvSpPr>
          <p:cNvPr id="3" name="Content Placeholder 2">
            <a:extLst>
              <a:ext uri="{FF2B5EF4-FFF2-40B4-BE49-F238E27FC236}">
                <a16:creationId xmlns:a16="http://schemas.microsoft.com/office/drawing/2014/main" id="{5B19A312-122A-456F-A6F4-0BA0E1A7EEBA}"/>
              </a:ext>
            </a:extLst>
          </p:cNvPr>
          <p:cNvSpPr>
            <a:spLocks noGrp="1"/>
          </p:cNvSpPr>
          <p:nvPr>
            <p:ph idx="1"/>
          </p:nvPr>
        </p:nvSpPr>
        <p:spPr/>
        <p:txBody>
          <a:bodyPr/>
          <a:lstStyle/>
          <a:p>
            <a:pPr marL="0" indent="0">
              <a:buNone/>
            </a:pPr>
            <a:r>
              <a:rPr lang="en-US" dirty="0"/>
              <a:t>Restore options:</a:t>
            </a:r>
          </a:p>
          <a:p>
            <a:pPr marL="0" indent="0">
              <a:buNone/>
            </a:pPr>
            <a:r>
              <a:rPr lang="en-US" dirty="0"/>
              <a:t>    Replace existing app (backup was taken from)</a:t>
            </a:r>
          </a:p>
          <a:p>
            <a:pPr marL="0" indent="0">
              <a:buNone/>
            </a:pPr>
            <a:r>
              <a:rPr lang="en-US" dirty="0"/>
              <a:t>    Replace another app or create another app based on backup</a:t>
            </a:r>
          </a:p>
          <a:p>
            <a:pPr marL="0" indent="0">
              <a:buNone/>
            </a:pPr>
            <a:endParaRPr lang="en-US" dirty="0"/>
          </a:p>
        </p:txBody>
      </p:sp>
    </p:spTree>
    <p:extLst>
      <p:ext uri="{BB962C8B-B14F-4D97-AF65-F5344CB8AC3E}">
        <p14:creationId xmlns:p14="http://schemas.microsoft.com/office/powerpoint/2010/main" val="3242545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F51C-0BC6-4A16-9B25-A1F0CE9BF17F}"/>
              </a:ext>
            </a:extLst>
          </p:cNvPr>
          <p:cNvSpPr>
            <a:spLocks noGrp="1"/>
          </p:cNvSpPr>
          <p:nvPr>
            <p:ph type="title"/>
          </p:nvPr>
        </p:nvSpPr>
        <p:spPr/>
        <p:txBody>
          <a:bodyPr/>
          <a:lstStyle/>
          <a:p>
            <a:r>
              <a:rPr lang="en-US" dirty="0"/>
              <a:t>Design for Disaster Recovery</a:t>
            </a:r>
          </a:p>
        </p:txBody>
      </p:sp>
      <p:sp>
        <p:nvSpPr>
          <p:cNvPr id="3" name="Content Placeholder 2">
            <a:extLst>
              <a:ext uri="{FF2B5EF4-FFF2-40B4-BE49-F238E27FC236}">
                <a16:creationId xmlns:a16="http://schemas.microsoft.com/office/drawing/2014/main" id="{662FED7E-1546-433C-B1DC-56029A2DF84B}"/>
              </a:ext>
            </a:extLst>
          </p:cNvPr>
          <p:cNvSpPr>
            <a:spLocks noGrp="1"/>
          </p:cNvSpPr>
          <p:nvPr>
            <p:ph idx="1"/>
          </p:nvPr>
        </p:nvSpPr>
        <p:spPr/>
        <p:txBody>
          <a:bodyPr/>
          <a:lstStyle/>
          <a:p>
            <a:pPr marL="0" indent="0">
              <a:buNone/>
            </a:pPr>
            <a:r>
              <a:rPr lang="en-US" b="1" dirty="0"/>
              <a:t>Backup/Restore - </a:t>
            </a:r>
            <a:r>
              <a:rPr lang="en-US" dirty="0"/>
              <a:t>is about data or workloads and getting them back to a known state and running. </a:t>
            </a:r>
          </a:p>
          <a:p>
            <a:pPr marL="0" indent="0">
              <a:buNone/>
            </a:pPr>
            <a:r>
              <a:rPr lang="en-US" b="1" dirty="0"/>
              <a:t>Disaster Recovery -</a:t>
            </a:r>
            <a:r>
              <a:rPr lang="en-US" dirty="0"/>
              <a:t> is about getting your systems up and running in another location.</a:t>
            </a:r>
          </a:p>
          <a:p>
            <a:pPr marL="0" indent="0">
              <a:buNone/>
            </a:pPr>
            <a:r>
              <a:rPr lang="en-US" b="1" dirty="0"/>
              <a:t>Recovery time objective (RTO)</a:t>
            </a:r>
            <a:r>
              <a:rPr lang="en-US" dirty="0"/>
              <a:t> – maximum acceptable time before the application fully recovers after the disruption.</a:t>
            </a:r>
          </a:p>
          <a:p>
            <a:pPr marL="0" indent="0">
              <a:buNone/>
            </a:pPr>
            <a:r>
              <a:rPr lang="en-US" b="1" dirty="0"/>
              <a:t>Recovery point objective (RPO)</a:t>
            </a:r>
            <a:r>
              <a:rPr lang="en-US" dirty="0"/>
              <a:t> – maximum amount of recent data updates (time interval) the application can tolerate losing.</a:t>
            </a:r>
          </a:p>
          <a:p>
            <a:pPr marL="0" indent="0">
              <a:buNone/>
            </a:pPr>
            <a:endParaRPr lang="en-US" dirty="0"/>
          </a:p>
          <a:p>
            <a:endParaRPr lang="en-US" dirty="0"/>
          </a:p>
        </p:txBody>
      </p:sp>
    </p:spTree>
    <p:extLst>
      <p:ext uri="{BB962C8B-B14F-4D97-AF65-F5344CB8AC3E}">
        <p14:creationId xmlns:p14="http://schemas.microsoft.com/office/powerpoint/2010/main" val="652451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74F0-8BD9-4E64-A077-7E2124E871CF}"/>
              </a:ext>
            </a:extLst>
          </p:cNvPr>
          <p:cNvSpPr>
            <a:spLocks noGrp="1"/>
          </p:cNvSpPr>
          <p:nvPr>
            <p:ph type="title"/>
          </p:nvPr>
        </p:nvSpPr>
        <p:spPr/>
        <p:txBody>
          <a:bodyPr/>
          <a:lstStyle/>
          <a:p>
            <a:r>
              <a:rPr lang="en-US" dirty="0"/>
              <a:t>Design for Disaster Recovery</a:t>
            </a:r>
          </a:p>
        </p:txBody>
      </p:sp>
      <p:sp>
        <p:nvSpPr>
          <p:cNvPr id="3" name="Content Placeholder 2">
            <a:extLst>
              <a:ext uri="{FF2B5EF4-FFF2-40B4-BE49-F238E27FC236}">
                <a16:creationId xmlns:a16="http://schemas.microsoft.com/office/drawing/2014/main" id="{A441DF10-9083-4C36-B1F0-D2A48F62E7F4}"/>
              </a:ext>
            </a:extLst>
          </p:cNvPr>
          <p:cNvSpPr>
            <a:spLocks noGrp="1"/>
          </p:cNvSpPr>
          <p:nvPr>
            <p:ph idx="1"/>
          </p:nvPr>
        </p:nvSpPr>
        <p:spPr>
          <a:xfrm>
            <a:off x="838200" y="1825624"/>
            <a:ext cx="10515600" cy="4746625"/>
          </a:xfrm>
        </p:spPr>
        <p:txBody>
          <a:bodyPr>
            <a:normAutofit fontScale="92500" lnSpcReduction="20000"/>
          </a:bodyPr>
          <a:lstStyle/>
          <a:p>
            <a:pPr marL="0" indent="0">
              <a:buNone/>
            </a:pPr>
            <a:r>
              <a:rPr lang="en-US" dirty="0"/>
              <a:t>How do you bring up a new site in a new location, if not using Traffic Manager?</a:t>
            </a:r>
          </a:p>
          <a:p>
            <a:pPr marL="0" indent="0">
              <a:buNone/>
            </a:pPr>
            <a:endParaRPr lang="en-US" dirty="0"/>
          </a:p>
          <a:p>
            <a:pPr marL="0" indent="0">
              <a:buNone/>
            </a:pPr>
            <a:r>
              <a:rPr lang="en-US" dirty="0"/>
              <a:t>1. Database Layer</a:t>
            </a:r>
          </a:p>
          <a:p>
            <a:pPr marL="0" indent="0">
              <a:buNone/>
            </a:pPr>
            <a:r>
              <a:rPr lang="en-US" dirty="0"/>
              <a:t>    Initiate unplanned failovers to bring secondary site up as primary</a:t>
            </a:r>
          </a:p>
          <a:p>
            <a:pPr marL="0" indent="0">
              <a:buNone/>
            </a:pPr>
            <a:r>
              <a:rPr lang="en-US" dirty="0"/>
              <a:t>    or perform geo-restore from replicated backup</a:t>
            </a:r>
          </a:p>
          <a:p>
            <a:pPr marL="0" indent="0">
              <a:buNone/>
            </a:pPr>
            <a:r>
              <a:rPr lang="en-US" dirty="0"/>
              <a:t>2. Storage Layer</a:t>
            </a:r>
          </a:p>
          <a:p>
            <a:pPr marL="0" indent="0">
              <a:buNone/>
            </a:pPr>
            <a:r>
              <a:rPr lang="en-US" dirty="0"/>
              <a:t>    If only have read only access, need process to copy in order to read/write</a:t>
            </a:r>
          </a:p>
          <a:p>
            <a:pPr marL="0" indent="0">
              <a:buNone/>
            </a:pPr>
            <a:r>
              <a:rPr lang="en-US" dirty="0"/>
              <a:t>3. Web Layer</a:t>
            </a:r>
          </a:p>
          <a:p>
            <a:pPr marL="0" indent="0">
              <a:buNone/>
            </a:pPr>
            <a:r>
              <a:rPr lang="en-US" dirty="0"/>
              <a:t>    Restore from backup (stored in storage account for failover site)</a:t>
            </a:r>
          </a:p>
          <a:p>
            <a:pPr marL="0" indent="0">
              <a:buNone/>
            </a:pPr>
            <a:r>
              <a:rPr lang="en-US" dirty="0"/>
              <a:t>    or Redeploy from RM templates and code from Releases repository</a:t>
            </a:r>
          </a:p>
          <a:p>
            <a:pPr marL="0" indent="0">
              <a:buNone/>
            </a:pPr>
            <a:r>
              <a:rPr lang="en-US" dirty="0"/>
              <a:t>4. Fix up connection strings</a:t>
            </a:r>
          </a:p>
          <a:p>
            <a:pPr marL="0" indent="0">
              <a:buNone/>
            </a:pPr>
            <a:endParaRPr lang="en-US" dirty="0"/>
          </a:p>
        </p:txBody>
      </p:sp>
    </p:spTree>
    <p:extLst>
      <p:ext uri="{BB962C8B-B14F-4D97-AF65-F5344CB8AC3E}">
        <p14:creationId xmlns:p14="http://schemas.microsoft.com/office/powerpoint/2010/main" val="2636577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EA8D-B59E-49ED-998E-E214AF94730D}"/>
              </a:ext>
            </a:extLst>
          </p:cNvPr>
          <p:cNvSpPr>
            <a:spLocks noGrp="1"/>
          </p:cNvSpPr>
          <p:nvPr>
            <p:ph type="title"/>
          </p:nvPr>
        </p:nvSpPr>
        <p:spPr/>
        <p:txBody>
          <a:bodyPr/>
          <a:lstStyle/>
          <a:p>
            <a:r>
              <a:rPr lang="en-US" dirty="0"/>
              <a:t>Design App Service Mobile Apps</a:t>
            </a:r>
          </a:p>
        </p:txBody>
      </p:sp>
      <p:pic>
        <p:nvPicPr>
          <p:cNvPr id="4" name="Picture 3">
            <a:extLst>
              <a:ext uri="{FF2B5EF4-FFF2-40B4-BE49-F238E27FC236}">
                <a16:creationId xmlns:a16="http://schemas.microsoft.com/office/drawing/2014/main" id="{7830DBE6-C063-44EE-8B4B-102F5BD841F9}"/>
              </a:ext>
            </a:extLst>
          </p:cNvPr>
          <p:cNvPicPr>
            <a:picLocks noChangeAspect="1"/>
          </p:cNvPicPr>
          <p:nvPr/>
        </p:nvPicPr>
        <p:blipFill>
          <a:blip r:embed="rId3"/>
          <a:stretch>
            <a:fillRect/>
          </a:stretch>
        </p:blipFill>
        <p:spPr>
          <a:xfrm>
            <a:off x="361726" y="1588638"/>
            <a:ext cx="8741565" cy="4640712"/>
          </a:xfrm>
          <a:prstGeom prst="rect">
            <a:avLst/>
          </a:prstGeom>
        </p:spPr>
      </p:pic>
      <p:sp>
        <p:nvSpPr>
          <p:cNvPr id="5" name="Text Placeholder 5">
            <a:extLst>
              <a:ext uri="{FF2B5EF4-FFF2-40B4-BE49-F238E27FC236}">
                <a16:creationId xmlns:a16="http://schemas.microsoft.com/office/drawing/2014/main" id="{64CB7F0B-FA56-40E8-BB33-64B79F1C76EC}"/>
              </a:ext>
            </a:extLst>
          </p:cNvPr>
          <p:cNvSpPr txBox="1">
            <a:spLocks/>
          </p:cNvSpPr>
          <p:nvPr/>
        </p:nvSpPr>
        <p:spPr>
          <a:xfrm>
            <a:off x="8807599" y="1588638"/>
            <a:ext cx="3384401" cy="4846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Native and Cross Platform</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Connect your enterprise</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Build offline-ready apps</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Scalable Push Notifications</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Client SDKs:</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iOS</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Android</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Windows</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Xamarin</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Cordova</a:t>
            </a: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661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012A4C-9923-43E6-897D-CCBAC3ED3722}"/>
              </a:ext>
            </a:extLst>
          </p:cNvPr>
          <p:cNvPicPr>
            <a:picLocks noChangeAspect="1"/>
          </p:cNvPicPr>
          <p:nvPr/>
        </p:nvPicPr>
        <p:blipFill>
          <a:blip r:embed="rId3"/>
          <a:stretch>
            <a:fillRect/>
          </a:stretch>
        </p:blipFill>
        <p:spPr>
          <a:xfrm>
            <a:off x="4803554" y="2366010"/>
            <a:ext cx="6797516" cy="5143500"/>
          </a:xfrm>
          <a:prstGeom prst="rect">
            <a:avLst/>
          </a:prstGeom>
        </p:spPr>
      </p:pic>
      <p:sp>
        <p:nvSpPr>
          <p:cNvPr id="2" name="Title 1">
            <a:extLst>
              <a:ext uri="{FF2B5EF4-FFF2-40B4-BE49-F238E27FC236}">
                <a16:creationId xmlns:a16="http://schemas.microsoft.com/office/drawing/2014/main" id="{CE8E10F2-3618-4360-8479-E75E182C450D}"/>
              </a:ext>
            </a:extLst>
          </p:cNvPr>
          <p:cNvSpPr>
            <a:spLocks noGrp="1"/>
          </p:cNvSpPr>
          <p:nvPr>
            <p:ph type="title"/>
          </p:nvPr>
        </p:nvSpPr>
        <p:spPr/>
        <p:txBody>
          <a:bodyPr/>
          <a:lstStyle/>
          <a:p>
            <a:r>
              <a:rPr lang="en-US" dirty="0"/>
              <a:t>Offline Sync Capabilities</a:t>
            </a:r>
          </a:p>
        </p:txBody>
      </p:sp>
      <p:sp>
        <p:nvSpPr>
          <p:cNvPr id="3" name="Content Placeholder 2">
            <a:extLst>
              <a:ext uri="{FF2B5EF4-FFF2-40B4-BE49-F238E27FC236}">
                <a16:creationId xmlns:a16="http://schemas.microsoft.com/office/drawing/2014/main" id="{D9113E88-DC31-4BA4-B327-E665A1C2A534}"/>
              </a:ext>
            </a:extLst>
          </p:cNvPr>
          <p:cNvSpPr>
            <a:spLocks noGrp="1"/>
          </p:cNvSpPr>
          <p:nvPr>
            <p:ph idx="1"/>
          </p:nvPr>
        </p:nvSpPr>
        <p:spPr>
          <a:xfrm>
            <a:off x="838200" y="1825625"/>
            <a:ext cx="10515600" cy="2369899"/>
          </a:xfrm>
        </p:spPr>
        <p:txBody>
          <a:bodyPr/>
          <a:lstStyle/>
          <a:p>
            <a:pPr marL="0" indent="0">
              <a:buNone/>
            </a:pPr>
            <a:r>
              <a:rPr lang="en-US" dirty="0"/>
              <a:t>Mobile Client App – use platform specific SDKs and local data stores</a:t>
            </a:r>
          </a:p>
          <a:p>
            <a:pPr marL="0" indent="0">
              <a:buNone/>
            </a:pPr>
            <a:r>
              <a:rPr lang="en-US" dirty="0"/>
              <a:t>    SQL Lite or Core Data on iOS</a:t>
            </a:r>
          </a:p>
          <a:p>
            <a:pPr marL="0" indent="0">
              <a:buNone/>
            </a:pPr>
            <a:r>
              <a:rPr lang="en-US" dirty="0"/>
              <a:t>Server endpoint – use SDK </a:t>
            </a:r>
            <a:r>
              <a:rPr lang="en-US" dirty="0" err="1"/>
              <a:t>TableController</a:t>
            </a:r>
            <a:r>
              <a:rPr lang="en-US" dirty="0"/>
              <a:t> base class for table syncing</a:t>
            </a:r>
          </a:p>
        </p:txBody>
      </p:sp>
      <p:pic>
        <p:nvPicPr>
          <p:cNvPr id="9" name="Picture 8">
            <a:extLst>
              <a:ext uri="{FF2B5EF4-FFF2-40B4-BE49-F238E27FC236}">
                <a16:creationId xmlns:a16="http://schemas.microsoft.com/office/drawing/2014/main" id="{DBA82D15-3ECE-4CF6-A704-51F7C8DF897C}"/>
              </a:ext>
            </a:extLst>
          </p:cNvPr>
          <p:cNvPicPr>
            <a:picLocks noChangeAspect="1"/>
          </p:cNvPicPr>
          <p:nvPr/>
        </p:nvPicPr>
        <p:blipFill>
          <a:blip r:embed="rId4"/>
          <a:stretch>
            <a:fillRect/>
          </a:stretch>
        </p:blipFill>
        <p:spPr>
          <a:xfrm>
            <a:off x="10447400" y="5069142"/>
            <a:ext cx="780290" cy="780290"/>
          </a:xfrm>
          <a:prstGeom prst="rect">
            <a:avLst/>
          </a:prstGeom>
        </p:spPr>
      </p:pic>
      <p:pic>
        <p:nvPicPr>
          <p:cNvPr id="13" name="Picture 12">
            <a:extLst>
              <a:ext uri="{FF2B5EF4-FFF2-40B4-BE49-F238E27FC236}">
                <a16:creationId xmlns:a16="http://schemas.microsoft.com/office/drawing/2014/main" id="{9E9B0A2F-CC12-4618-9E2C-12699048A5CB}"/>
              </a:ext>
            </a:extLst>
          </p:cNvPr>
          <p:cNvPicPr>
            <a:picLocks noChangeAspect="1"/>
          </p:cNvPicPr>
          <p:nvPr/>
        </p:nvPicPr>
        <p:blipFill>
          <a:blip r:embed="rId5">
            <a:biLevel thresh="50000"/>
          </a:blip>
          <a:stretch>
            <a:fillRect/>
          </a:stretch>
        </p:blipFill>
        <p:spPr>
          <a:xfrm>
            <a:off x="541780" y="4985006"/>
            <a:ext cx="780290" cy="780290"/>
          </a:xfrm>
          <a:prstGeom prst="rect">
            <a:avLst/>
          </a:prstGeom>
        </p:spPr>
      </p:pic>
      <p:pic>
        <p:nvPicPr>
          <p:cNvPr id="15" name="Picture 14">
            <a:extLst>
              <a:ext uri="{FF2B5EF4-FFF2-40B4-BE49-F238E27FC236}">
                <a16:creationId xmlns:a16="http://schemas.microsoft.com/office/drawing/2014/main" id="{FF6E15F6-F812-4DAD-A7EF-C97EF7526A91}"/>
              </a:ext>
            </a:extLst>
          </p:cNvPr>
          <p:cNvPicPr>
            <a:picLocks noChangeAspect="1"/>
          </p:cNvPicPr>
          <p:nvPr/>
        </p:nvPicPr>
        <p:blipFill>
          <a:blip r:embed="rId6">
            <a:biLevel thresh="50000"/>
          </a:blip>
          <a:stretch>
            <a:fillRect/>
          </a:stretch>
        </p:blipFill>
        <p:spPr>
          <a:xfrm>
            <a:off x="4364351" y="5441378"/>
            <a:ext cx="780290" cy="780290"/>
          </a:xfrm>
          <a:prstGeom prst="rect">
            <a:avLst/>
          </a:prstGeom>
        </p:spPr>
      </p:pic>
      <p:pic>
        <p:nvPicPr>
          <p:cNvPr id="17" name="Picture 16">
            <a:extLst>
              <a:ext uri="{FF2B5EF4-FFF2-40B4-BE49-F238E27FC236}">
                <a16:creationId xmlns:a16="http://schemas.microsoft.com/office/drawing/2014/main" id="{74629CCC-0D92-471F-AA50-A0757B9283C9}"/>
              </a:ext>
            </a:extLst>
          </p:cNvPr>
          <p:cNvPicPr>
            <a:picLocks noChangeAspect="1"/>
          </p:cNvPicPr>
          <p:nvPr/>
        </p:nvPicPr>
        <p:blipFill>
          <a:blip r:embed="rId7">
            <a:duotone>
              <a:prstClr val="black"/>
              <a:schemeClr val="tx2">
                <a:tint val="45000"/>
                <a:satMod val="400000"/>
              </a:schemeClr>
            </a:duotone>
          </a:blip>
          <a:stretch>
            <a:fillRect/>
          </a:stretch>
        </p:blipFill>
        <p:spPr>
          <a:xfrm>
            <a:off x="1569340" y="4845876"/>
            <a:ext cx="893064" cy="446532"/>
          </a:xfrm>
          <a:prstGeom prst="rect">
            <a:avLst/>
          </a:prstGeom>
        </p:spPr>
      </p:pic>
      <p:pic>
        <p:nvPicPr>
          <p:cNvPr id="19" name="Picture 18">
            <a:extLst>
              <a:ext uri="{FF2B5EF4-FFF2-40B4-BE49-F238E27FC236}">
                <a16:creationId xmlns:a16="http://schemas.microsoft.com/office/drawing/2014/main" id="{4ABEB722-7877-408B-BF8D-F68DF84901E8}"/>
              </a:ext>
            </a:extLst>
          </p:cNvPr>
          <p:cNvPicPr>
            <a:picLocks noChangeAspect="1"/>
          </p:cNvPicPr>
          <p:nvPr/>
        </p:nvPicPr>
        <p:blipFill>
          <a:blip r:embed="rId8"/>
          <a:stretch>
            <a:fillRect/>
          </a:stretch>
        </p:blipFill>
        <p:spPr>
          <a:xfrm>
            <a:off x="8225407" y="4902263"/>
            <a:ext cx="780290" cy="780290"/>
          </a:xfrm>
          <a:prstGeom prst="rect">
            <a:avLst/>
          </a:prstGeom>
        </p:spPr>
      </p:pic>
      <p:pic>
        <p:nvPicPr>
          <p:cNvPr id="21" name="Picture 20">
            <a:extLst>
              <a:ext uri="{FF2B5EF4-FFF2-40B4-BE49-F238E27FC236}">
                <a16:creationId xmlns:a16="http://schemas.microsoft.com/office/drawing/2014/main" id="{F987605D-292D-4E9D-BD70-8E9DC66E89C1}"/>
              </a:ext>
            </a:extLst>
          </p:cNvPr>
          <p:cNvPicPr>
            <a:picLocks noChangeAspect="1"/>
          </p:cNvPicPr>
          <p:nvPr/>
        </p:nvPicPr>
        <p:blipFill>
          <a:blip r:embed="rId9"/>
          <a:stretch>
            <a:fillRect/>
          </a:stretch>
        </p:blipFill>
        <p:spPr>
          <a:xfrm>
            <a:off x="8981313" y="5423470"/>
            <a:ext cx="780290" cy="780290"/>
          </a:xfrm>
          <a:prstGeom prst="rect">
            <a:avLst/>
          </a:prstGeom>
        </p:spPr>
      </p:pic>
      <p:pic>
        <p:nvPicPr>
          <p:cNvPr id="23" name="Picture 22">
            <a:extLst>
              <a:ext uri="{FF2B5EF4-FFF2-40B4-BE49-F238E27FC236}">
                <a16:creationId xmlns:a16="http://schemas.microsoft.com/office/drawing/2014/main" id="{F7E2B1C3-0052-4D02-B260-EBB6578BA219}"/>
              </a:ext>
            </a:extLst>
          </p:cNvPr>
          <p:cNvPicPr>
            <a:picLocks noChangeAspect="1"/>
          </p:cNvPicPr>
          <p:nvPr/>
        </p:nvPicPr>
        <p:blipFill>
          <a:blip r:embed="rId10"/>
          <a:stretch>
            <a:fillRect/>
          </a:stretch>
        </p:blipFill>
        <p:spPr>
          <a:xfrm>
            <a:off x="9008173" y="4661537"/>
            <a:ext cx="646938" cy="646938"/>
          </a:xfrm>
          <a:prstGeom prst="rect">
            <a:avLst/>
          </a:prstGeom>
        </p:spPr>
      </p:pic>
      <p:sp>
        <p:nvSpPr>
          <p:cNvPr id="24" name="Rectangle 23">
            <a:extLst>
              <a:ext uri="{FF2B5EF4-FFF2-40B4-BE49-F238E27FC236}">
                <a16:creationId xmlns:a16="http://schemas.microsoft.com/office/drawing/2014/main" id="{73356E71-1FD8-4BEC-A368-6454AB75EDC3}"/>
              </a:ext>
            </a:extLst>
          </p:cNvPr>
          <p:cNvSpPr/>
          <p:nvPr/>
        </p:nvSpPr>
        <p:spPr>
          <a:xfrm>
            <a:off x="1652776" y="5459287"/>
            <a:ext cx="2666907" cy="744473"/>
          </a:xfrm>
          <a:prstGeom prst="rect">
            <a:avLst/>
          </a:prstGeom>
          <a:noFill/>
          <a:ln w="63500"/>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144C469-20B1-47D0-AFAB-943D3871CCD4}"/>
              </a:ext>
            </a:extLst>
          </p:cNvPr>
          <p:cNvSpPr/>
          <p:nvPr/>
        </p:nvSpPr>
        <p:spPr>
          <a:xfrm>
            <a:off x="1405890" y="4263390"/>
            <a:ext cx="3005708" cy="2263140"/>
          </a:xfrm>
          <a:prstGeom prst="rect">
            <a:avLst/>
          </a:prstGeom>
          <a:noFill/>
          <a:ln w="635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B9BCEB22-1107-4365-8EEB-8A8E797F6A23}"/>
              </a:ext>
            </a:extLst>
          </p:cNvPr>
          <p:cNvSpPr txBox="1"/>
          <p:nvPr/>
        </p:nvSpPr>
        <p:spPr>
          <a:xfrm>
            <a:off x="1569340" y="4492007"/>
            <a:ext cx="23397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Lite/Core Data</a:t>
            </a:r>
          </a:p>
        </p:txBody>
      </p:sp>
      <p:sp>
        <p:nvSpPr>
          <p:cNvPr id="29" name="TextBox 28">
            <a:extLst>
              <a:ext uri="{FF2B5EF4-FFF2-40B4-BE49-F238E27FC236}">
                <a16:creationId xmlns:a16="http://schemas.microsoft.com/office/drawing/2014/main" id="{51655295-4DB5-4E2F-A298-6B421E6825F3}"/>
              </a:ext>
            </a:extLst>
          </p:cNvPr>
          <p:cNvSpPr txBox="1"/>
          <p:nvPr/>
        </p:nvSpPr>
        <p:spPr>
          <a:xfrm>
            <a:off x="1735313" y="5622261"/>
            <a:ext cx="261970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IMobileServiceSyncTable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19519CE-1754-40EA-B9F5-BACA27B2B8D6}"/>
              </a:ext>
            </a:extLst>
          </p:cNvPr>
          <p:cNvSpPr txBox="1"/>
          <p:nvPr/>
        </p:nvSpPr>
        <p:spPr>
          <a:xfrm>
            <a:off x="1322070" y="3781276"/>
            <a:ext cx="299761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Client App using SDKs</a:t>
            </a:r>
          </a:p>
        </p:txBody>
      </p:sp>
      <p:sp>
        <p:nvSpPr>
          <p:cNvPr id="31" name="Rectangle 30">
            <a:extLst>
              <a:ext uri="{FF2B5EF4-FFF2-40B4-BE49-F238E27FC236}">
                <a16:creationId xmlns:a16="http://schemas.microsoft.com/office/drawing/2014/main" id="{8FAEA410-020D-473E-BC3F-44DDC8D7738D}"/>
              </a:ext>
            </a:extLst>
          </p:cNvPr>
          <p:cNvSpPr/>
          <p:nvPr/>
        </p:nvSpPr>
        <p:spPr>
          <a:xfrm>
            <a:off x="5234176" y="5477195"/>
            <a:ext cx="2666907" cy="744473"/>
          </a:xfrm>
          <a:prstGeom prst="rect">
            <a:avLst/>
          </a:prstGeom>
          <a:noFill/>
          <a:ln w="63500"/>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D4C110A4-3C91-4E9B-8490-3706A89F852F}"/>
              </a:ext>
            </a:extLst>
          </p:cNvPr>
          <p:cNvSpPr txBox="1"/>
          <p:nvPr/>
        </p:nvSpPr>
        <p:spPr>
          <a:xfrm>
            <a:off x="5720494" y="5656932"/>
            <a:ext cx="261970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TableController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&lt;T&gt;</a:t>
            </a:r>
          </a:p>
        </p:txBody>
      </p:sp>
      <p:sp>
        <p:nvSpPr>
          <p:cNvPr id="33" name="Rectangle 32">
            <a:extLst>
              <a:ext uri="{FF2B5EF4-FFF2-40B4-BE49-F238E27FC236}">
                <a16:creationId xmlns:a16="http://schemas.microsoft.com/office/drawing/2014/main" id="{B4B12E73-4C88-4937-9F68-6206B40C456C}"/>
              </a:ext>
            </a:extLst>
          </p:cNvPr>
          <p:cNvSpPr/>
          <p:nvPr/>
        </p:nvSpPr>
        <p:spPr>
          <a:xfrm>
            <a:off x="5097394" y="4255011"/>
            <a:ext cx="4700401" cy="2263140"/>
          </a:xfrm>
          <a:prstGeom prst="rect">
            <a:avLst/>
          </a:prstGeom>
          <a:noFill/>
          <a:ln w="635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34EB240-6FB9-4783-B5DF-22E6DC2C4D06}"/>
              </a:ext>
            </a:extLst>
          </p:cNvPr>
          <p:cNvSpPr txBox="1"/>
          <p:nvPr/>
        </p:nvSpPr>
        <p:spPr>
          <a:xfrm>
            <a:off x="5097393" y="3845172"/>
            <a:ext cx="47842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App/API App or Web App using SDKs</a:t>
            </a:r>
          </a:p>
        </p:txBody>
      </p:sp>
      <p:sp>
        <p:nvSpPr>
          <p:cNvPr id="38" name="Arrow: Right 37">
            <a:extLst>
              <a:ext uri="{FF2B5EF4-FFF2-40B4-BE49-F238E27FC236}">
                <a16:creationId xmlns:a16="http://schemas.microsoft.com/office/drawing/2014/main" id="{D663A04F-B709-44DD-867F-7F9361D6779A}"/>
              </a:ext>
            </a:extLst>
          </p:cNvPr>
          <p:cNvSpPr/>
          <p:nvPr/>
        </p:nvSpPr>
        <p:spPr>
          <a:xfrm>
            <a:off x="9875715" y="5195283"/>
            <a:ext cx="571685" cy="492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90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8EF4-50D0-4281-9F30-738B4D6F378F}"/>
              </a:ext>
            </a:extLst>
          </p:cNvPr>
          <p:cNvSpPr>
            <a:spLocks noGrp="1"/>
          </p:cNvSpPr>
          <p:nvPr>
            <p:ph type="title"/>
          </p:nvPr>
        </p:nvSpPr>
        <p:spPr/>
        <p:txBody>
          <a:bodyPr/>
          <a:lstStyle/>
          <a:p>
            <a:r>
              <a:rPr lang="en-US" dirty="0"/>
              <a:t>Extend Mobile Apps using Custom Code</a:t>
            </a:r>
          </a:p>
        </p:txBody>
      </p:sp>
      <p:sp>
        <p:nvSpPr>
          <p:cNvPr id="3" name="Content Placeholder 2">
            <a:extLst>
              <a:ext uri="{FF2B5EF4-FFF2-40B4-BE49-F238E27FC236}">
                <a16:creationId xmlns:a16="http://schemas.microsoft.com/office/drawing/2014/main" id="{4D551EE9-2319-46D8-BC55-B5B8B2ED79BA}"/>
              </a:ext>
            </a:extLst>
          </p:cNvPr>
          <p:cNvSpPr>
            <a:spLocks noGrp="1"/>
          </p:cNvSpPr>
          <p:nvPr>
            <p:ph idx="1"/>
          </p:nvPr>
        </p:nvSpPr>
        <p:spPr/>
        <p:txBody>
          <a:bodyPr/>
          <a:lstStyle/>
          <a:p>
            <a:pPr marL="0" indent="0">
              <a:buNone/>
            </a:pPr>
            <a:r>
              <a:rPr lang="en-US" dirty="0"/>
              <a:t>Mobile Client SDKs available for:</a:t>
            </a:r>
          </a:p>
          <a:p>
            <a:pPr marL="0" indent="0">
              <a:buNone/>
            </a:pPr>
            <a:r>
              <a:rPr lang="en-US" dirty="0"/>
              <a:t>    Android</a:t>
            </a:r>
          </a:p>
          <a:p>
            <a:pPr marL="0" indent="0">
              <a:buNone/>
            </a:pPr>
            <a:r>
              <a:rPr lang="en-US" dirty="0"/>
              <a:t>    Apache Cordova</a:t>
            </a:r>
          </a:p>
          <a:p>
            <a:pPr marL="0" indent="0">
              <a:buNone/>
            </a:pPr>
            <a:r>
              <a:rPr lang="en-US" dirty="0"/>
              <a:t>    iOS</a:t>
            </a:r>
          </a:p>
          <a:p>
            <a:pPr marL="0" indent="0">
              <a:buNone/>
            </a:pPr>
            <a:r>
              <a:rPr lang="en-US" dirty="0"/>
              <a:t>    Windows</a:t>
            </a:r>
          </a:p>
          <a:p>
            <a:pPr marL="0" indent="0">
              <a:buNone/>
            </a:pPr>
            <a:r>
              <a:rPr lang="en-US" dirty="0"/>
              <a:t>    </a:t>
            </a:r>
            <a:r>
              <a:rPr lang="en-US" dirty="0" err="1"/>
              <a:t>Xamarin.Android</a:t>
            </a:r>
            <a:endParaRPr lang="en-US" dirty="0"/>
          </a:p>
          <a:p>
            <a:pPr marL="0" indent="0">
              <a:buNone/>
            </a:pPr>
            <a:r>
              <a:rPr lang="en-US" dirty="0"/>
              <a:t>    </a:t>
            </a:r>
            <a:r>
              <a:rPr lang="en-US" dirty="0" err="1"/>
              <a:t>Xamarin.Forms</a:t>
            </a:r>
            <a:endParaRPr lang="en-US" dirty="0"/>
          </a:p>
          <a:p>
            <a:pPr marL="0" indent="0">
              <a:buNone/>
            </a:pPr>
            <a:r>
              <a:rPr lang="en-US" dirty="0"/>
              <a:t>    </a:t>
            </a:r>
            <a:r>
              <a:rPr lang="en-US" dirty="0" err="1"/>
              <a:t>Xamarin.iOS</a:t>
            </a:r>
            <a:endParaRPr lang="en-US" dirty="0"/>
          </a:p>
          <a:p>
            <a:pPr marL="0" indent="0">
              <a:buNone/>
            </a:pPr>
            <a:endParaRPr lang="en-US" dirty="0"/>
          </a:p>
        </p:txBody>
      </p:sp>
    </p:spTree>
    <p:extLst>
      <p:ext uri="{BB962C8B-B14F-4D97-AF65-F5344CB8AC3E}">
        <p14:creationId xmlns:p14="http://schemas.microsoft.com/office/powerpoint/2010/main" val="426715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D7BD-4D46-4D2D-A359-7177B2083FA7}"/>
              </a:ext>
            </a:extLst>
          </p:cNvPr>
          <p:cNvSpPr>
            <a:spLocks noGrp="1"/>
          </p:cNvSpPr>
          <p:nvPr>
            <p:ph type="title"/>
          </p:nvPr>
        </p:nvSpPr>
        <p:spPr/>
        <p:txBody>
          <a:bodyPr/>
          <a:lstStyle/>
          <a:p>
            <a:r>
              <a:rPr lang="en-US" dirty="0"/>
              <a:t>Implement Mobile Apps Using Microsoft .NET or node.js</a:t>
            </a:r>
          </a:p>
        </p:txBody>
      </p:sp>
      <p:sp>
        <p:nvSpPr>
          <p:cNvPr id="3" name="Content Placeholder 2">
            <a:extLst>
              <a:ext uri="{FF2B5EF4-FFF2-40B4-BE49-F238E27FC236}">
                <a16:creationId xmlns:a16="http://schemas.microsoft.com/office/drawing/2014/main" id="{B80CBE5C-51AB-4E8F-B51C-292D4BDC6283}"/>
              </a:ext>
            </a:extLst>
          </p:cNvPr>
          <p:cNvSpPr>
            <a:spLocks noGrp="1"/>
          </p:cNvSpPr>
          <p:nvPr>
            <p:ph idx="1"/>
          </p:nvPr>
        </p:nvSpPr>
        <p:spPr/>
        <p:txBody>
          <a:bodyPr>
            <a:normAutofit lnSpcReduction="10000"/>
          </a:bodyPr>
          <a:lstStyle/>
          <a:p>
            <a:pPr marL="0" indent="0">
              <a:buNone/>
            </a:pPr>
            <a:r>
              <a:rPr lang="en-US" dirty="0"/>
              <a:t>Mobile App server SDKs available for:</a:t>
            </a:r>
          </a:p>
          <a:p>
            <a:pPr marL="0" indent="0">
              <a:buNone/>
            </a:pPr>
            <a:r>
              <a:rPr lang="en-US" dirty="0"/>
              <a:t>    .NET</a:t>
            </a:r>
          </a:p>
          <a:p>
            <a:pPr marL="0" indent="0">
              <a:buNone/>
            </a:pPr>
            <a:r>
              <a:rPr lang="en-US" dirty="0"/>
              <a:t>    Node.js (has Easy Tables and Easy APIs available in portal)</a:t>
            </a:r>
          </a:p>
          <a:p>
            <a:pPr marL="0" indent="0">
              <a:buNone/>
            </a:pPr>
            <a:endParaRPr lang="en-US" dirty="0"/>
          </a:p>
          <a:p>
            <a:pPr marL="0" indent="0">
              <a:buNone/>
            </a:pPr>
            <a:r>
              <a:rPr lang="en-US" dirty="0"/>
              <a:t>SDKs provide:</a:t>
            </a:r>
          </a:p>
          <a:p>
            <a:pPr marL="0" indent="0">
              <a:buNone/>
            </a:pPr>
            <a:r>
              <a:rPr lang="en-US" dirty="0"/>
              <a:t>    Table operations for data access</a:t>
            </a:r>
          </a:p>
          <a:p>
            <a:pPr marL="0" indent="0">
              <a:buNone/>
            </a:pPr>
            <a:r>
              <a:rPr lang="en-US" dirty="0"/>
              <a:t>    Custom API operations</a:t>
            </a:r>
          </a:p>
          <a:p>
            <a:pPr marL="0" indent="0">
              <a:buNone/>
            </a:pPr>
            <a:r>
              <a:rPr lang="en-US" dirty="0"/>
              <a:t>    Push Notifications</a:t>
            </a:r>
          </a:p>
          <a:p>
            <a:pPr marL="0" indent="0">
              <a:buNone/>
            </a:pPr>
            <a:r>
              <a:rPr lang="en-US" dirty="0"/>
              <a:t>    Integration with Authentication</a:t>
            </a:r>
          </a:p>
        </p:txBody>
      </p:sp>
    </p:spTree>
    <p:extLst>
      <p:ext uri="{BB962C8B-B14F-4D97-AF65-F5344CB8AC3E}">
        <p14:creationId xmlns:p14="http://schemas.microsoft.com/office/powerpoint/2010/main" val="3593652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EAEA-B440-4762-BC31-EE8CE8EA332D}"/>
              </a:ext>
            </a:extLst>
          </p:cNvPr>
          <p:cNvSpPr>
            <a:spLocks noGrp="1"/>
          </p:cNvSpPr>
          <p:nvPr>
            <p:ph type="title"/>
          </p:nvPr>
        </p:nvSpPr>
        <p:spPr/>
        <p:txBody>
          <a:bodyPr/>
          <a:lstStyle/>
          <a:p>
            <a:r>
              <a:rPr lang="en-US" dirty="0"/>
              <a:t>Implement Push Notification Services in Mobile Apps</a:t>
            </a:r>
          </a:p>
        </p:txBody>
      </p:sp>
      <p:sp>
        <p:nvSpPr>
          <p:cNvPr id="3" name="Content Placeholder 2">
            <a:extLst>
              <a:ext uri="{FF2B5EF4-FFF2-40B4-BE49-F238E27FC236}">
                <a16:creationId xmlns:a16="http://schemas.microsoft.com/office/drawing/2014/main" id="{7B931AF1-C88A-424F-ADAC-A05E586BD5CD}"/>
              </a:ext>
            </a:extLst>
          </p:cNvPr>
          <p:cNvSpPr>
            <a:spLocks noGrp="1"/>
          </p:cNvSpPr>
          <p:nvPr>
            <p:ph idx="1"/>
          </p:nvPr>
        </p:nvSpPr>
        <p:spPr/>
        <p:txBody>
          <a:bodyPr/>
          <a:lstStyle/>
          <a:p>
            <a:pPr marL="0" indent="0">
              <a:lnSpc>
                <a:spcPct val="100000"/>
              </a:lnSpc>
              <a:spcBef>
                <a:spcPts val="1200"/>
              </a:spcBef>
              <a:buNone/>
            </a:pPr>
            <a:r>
              <a:rPr lang="en-US" dirty="0"/>
              <a:t>Abstracts the choreography to support push notification to mobile clients</a:t>
            </a:r>
          </a:p>
          <a:p>
            <a:pPr marL="256032" lvl="1" indent="0">
              <a:lnSpc>
                <a:spcPct val="100000"/>
              </a:lnSpc>
              <a:spcBef>
                <a:spcPts val="1200"/>
              </a:spcBef>
              <a:buNone/>
            </a:pPr>
            <a:r>
              <a:rPr lang="en-US" dirty="0"/>
              <a:t>Apple Push Notifications (APNS)</a:t>
            </a:r>
          </a:p>
          <a:p>
            <a:pPr marL="256032" lvl="1" indent="0">
              <a:lnSpc>
                <a:spcPct val="100000"/>
              </a:lnSpc>
              <a:spcBef>
                <a:spcPts val="1200"/>
              </a:spcBef>
              <a:buNone/>
            </a:pPr>
            <a:r>
              <a:rPr lang="en-US" dirty="0"/>
              <a:t>Google Cloud Messaging (GCM)</a:t>
            </a:r>
          </a:p>
          <a:p>
            <a:pPr marL="256032" lvl="1" indent="0">
              <a:lnSpc>
                <a:spcPct val="100000"/>
              </a:lnSpc>
              <a:spcBef>
                <a:spcPts val="1200"/>
              </a:spcBef>
              <a:buNone/>
            </a:pPr>
            <a:r>
              <a:rPr lang="en-US" dirty="0"/>
              <a:t>Windows (WNS)</a:t>
            </a:r>
          </a:p>
          <a:p>
            <a:pPr marL="256032" lvl="1" indent="0">
              <a:lnSpc>
                <a:spcPct val="100000"/>
              </a:lnSpc>
              <a:spcBef>
                <a:spcPts val="1200"/>
              </a:spcBef>
              <a:buNone/>
            </a:pPr>
            <a:r>
              <a:rPr lang="en-US" dirty="0"/>
              <a:t>Windows Phone (MPNS)</a:t>
            </a:r>
          </a:p>
          <a:p>
            <a:pPr marL="256032" lvl="1" indent="0">
              <a:lnSpc>
                <a:spcPct val="100000"/>
              </a:lnSpc>
              <a:spcBef>
                <a:spcPts val="1200"/>
              </a:spcBef>
              <a:buNone/>
            </a:pPr>
            <a:r>
              <a:rPr lang="en-US" dirty="0"/>
              <a:t>Amazon (ADM)</a:t>
            </a:r>
          </a:p>
          <a:p>
            <a:pPr marL="256032" lvl="1" indent="0">
              <a:lnSpc>
                <a:spcPct val="100000"/>
              </a:lnSpc>
              <a:spcBef>
                <a:spcPts val="1200"/>
              </a:spcBef>
              <a:buNone/>
            </a:pPr>
            <a:endParaRPr lang="en-US" dirty="0"/>
          </a:p>
          <a:p>
            <a:endParaRPr lang="en-US" dirty="0"/>
          </a:p>
        </p:txBody>
      </p:sp>
      <p:pic>
        <p:nvPicPr>
          <p:cNvPr id="4" name="Picture 3">
            <a:extLst>
              <a:ext uri="{FF2B5EF4-FFF2-40B4-BE49-F238E27FC236}">
                <a16:creationId xmlns:a16="http://schemas.microsoft.com/office/drawing/2014/main" id="{65659194-FA80-411F-9896-71EF0A6BF652}"/>
              </a:ext>
            </a:extLst>
          </p:cNvPr>
          <p:cNvPicPr>
            <a:picLocks noChangeAspect="1"/>
          </p:cNvPicPr>
          <p:nvPr/>
        </p:nvPicPr>
        <p:blipFill>
          <a:blip r:embed="rId3"/>
          <a:stretch>
            <a:fillRect/>
          </a:stretch>
        </p:blipFill>
        <p:spPr>
          <a:xfrm>
            <a:off x="5722346" y="3265170"/>
            <a:ext cx="6142268" cy="3403490"/>
          </a:xfrm>
          <a:prstGeom prst="rect">
            <a:avLst/>
          </a:prstGeom>
        </p:spPr>
      </p:pic>
    </p:spTree>
    <p:extLst>
      <p:ext uri="{BB962C8B-B14F-4D97-AF65-F5344CB8AC3E}">
        <p14:creationId xmlns:p14="http://schemas.microsoft.com/office/powerpoint/2010/main" val="1222100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FE9F5-341D-4502-9F81-C58B7B74868F}"/>
              </a:ext>
            </a:extLst>
          </p:cNvPr>
          <p:cNvSpPr>
            <a:spLocks noGrp="1"/>
          </p:cNvSpPr>
          <p:nvPr>
            <p:ph type="title"/>
          </p:nvPr>
        </p:nvSpPr>
        <p:spPr/>
        <p:txBody>
          <a:bodyPr/>
          <a:lstStyle/>
          <a:p>
            <a:r>
              <a:rPr lang="en-US" dirty="0"/>
              <a:t>Send Push Notifications</a:t>
            </a:r>
          </a:p>
        </p:txBody>
      </p:sp>
      <p:sp>
        <p:nvSpPr>
          <p:cNvPr id="3" name="Content Placeholder 2">
            <a:extLst>
              <a:ext uri="{FF2B5EF4-FFF2-40B4-BE49-F238E27FC236}">
                <a16:creationId xmlns:a16="http://schemas.microsoft.com/office/drawing/2014/main" id="{25A96AB2-A97F-468A-A4A6-CFEA4926C4DE}"/>
              </a:ext>
            </a:extLst>
          </p:cNvPr>
          <p:cNvSpPr>
            <a:spLocks noGrp="1"/>
          </p:cNvSpPr>
          <p:nvPr>
            <p:ph idx="1"/>
          </p:nvPr>
        </p:nvSpPr>
        <p:spPr/>
        <p:txBody>
          <a:bodyPr>
            <a:normAutofit lnSpcReduction="10000"/>
          </a:bodyPr>
          <a:lstStyle/>
          <a:p>
            <a:pPr marL="0" indent="0">
              <a:buNone/>
            </a:pPr>
            <a:r>
              <a:rPr lang="en-US" dirty="0"/>
              <a:t>Push on the App Service menu - Uses Notification Hubs</a:t>
            </a:r>
          </a:p>
          <a:p>
            <a:pPr marL="0" indent="0">
              <a:buNone/>
            </a:pPr>
            <a:r>
              <a:rPr lang="en-US" dirty="0"/>
              <a:t>Broadcast to one or multiple platforms</a:t>
            </a:r>
          </a:p>
          <a:p>
            <a:pPr marL="0" indent="0">
              <a:buNone/>
            </a:pPr>
            <a:r>
              <a:rPr lang="en-US" dirty="0"/>
              <a:t>Push to device or user</a:t>
            </a:r>
          </a:p>
          <a:p>
            <a:pPr marL="0" indent="0">
              <a:buNone/>
            </a:pPr>
            <a:r>
              <a:rPr lang="en-US" dirty="0"/>
              <a:t>Push to segment with dynamic tags</a:t>
            </a:r>
          </a:p>
          <a:p>
            <a:pPr marL="0" indent="0">
              <a:buNone/>
            </a:pPr>
            <a:r>
              <a:rPr lang="en-US" dirty="0"/>
              <a:t>Localized push</a:t>
            </a:r>
          </a:p>
          <a:p>
            <a:pPr marL="0" indent="0">
              <a:buNone/>
            </a:pPr>
            <a:r>
              <a:rPr lang="en-US" dirty="0"/>
              <a:t>Silent push</a:t>
            </a:r>
          </a:p>
          <a:p>
            <a:pPr marL="0" indent="0">
              <a:buNone/>
            </a:pPr>
            <a:r>
              <a:rPr lang="en-US" dirty="0"/>
              <a:t>Scheduled push</a:t>
            </a:r>
          </a:p>
          <a:p>
            <a:pPr marL="0" indent="0">
              <a:buNone/>
            </a:pPr>
            <a:r>
              <a:rPr lang="en-US" dirty="0"/>
              <a:t>Direct push</a:t>
            </a:r>
          </a:p>
          <a:p>
            <a:pPr marL="0" indent="0">
              <a:buNone/>
            </a:pPr>
            <a:r>
              <a:rPr lang="en-US" dirty="0"/>
              <a:t>Personalized push</a:t>
            </a:r>
          </a:p>
        </p:txBody>
      </p:sp>
      <p:pic>
        <p:nvPicPr>
          <p:cNvPr id="5" name="Picture 4">
            <a:extLst>
              <a:ext uri="{FF2B5EF4-FFF2-40B4-BE49-F238E27FC236}">
                <a16:creationId xmlns:a16="http://schemas.microsoft.com/office/drawing/2014/main" id="{61E5D648-5A4E-4C59-8658-DFAC995F3C5E}"/>
              </a:ext>
            </a:extLst>
          </p:cNvPr>
          <p:cNvPicPr>
            <a:picLocks noChangeAspect="1"/>
          </p:cNvPicPr>
          <p:nvPr/>
        </p:nvPicPr>
        <p:blipFill>
          <a:blip r:embed="rId3"/>
          <a:stretch>
            <a:fillRect/>
          </a:stretch>
        </p:blipFill>
        <p:spPr>
          <a:xfrm>
            <a:off x="5775960" y="3841274"/>
            <a:ext cx="5978349" cy="2627495"/>
          </a:xfrm>
          <a:prstGeom prst="rect">
            <a:avLst/>
          </a:prstGeom>
        </p:spPr>
      </p:pic>
    </p:spTree>
    <p:extLst>
      <p:ext uri="{BB962C8B-B14F-4D97-AF65-F5344CB8AC3E}">
        <p14:creationId xmlns:p14="http://schemas.microsoft.com/office/powerpoint/2010/main" val="521231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7</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9.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5723</Words>
  <Application>Microsoft Office PowerPoint</Application>
  <PresentationFormat>Widescreen</PresentationFormat>
  <Paragraphs>816</Paragraphs>
  <Slides>54</Slides>
  <Notes>54</Notes>
  <HiddenSlides>0</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54</vt:i4>
      </vt:variant>
    </vt:vector>
  </HeadingPairs>
  <TitlesOfParts>
    <vt:vector size="83" baseType="lpstr">
      <vt:lpstr>MS PGothic</vt:lpstr>
      <vt:lpstr>Arial</vt:lpstr>
      <vt:lpstr>Calibri</vt:lpstr>
      <vt:lpstr>Calibri Light</vt:lpstr>
      <vt:lpstr>Consolas</vt:lpstr>
      <vt:lpstr>Courier New</vt:lpstr>
      <vt:lpstr>Segoe Pro</vt:lpstr>
      <vt:lpstr>Segoe Pro Light</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Metro Template Light 16x9</vt:lpstr>
      <vt:lpstr>COLOR TEMPLATE</vt:lpstr>
      <vt:lpstr>5-50033_TR23_TR-TV_Template</vt:lpstr>
      <vt:lpstr>WHITE TEMPLATE</vt:lpstr>
      <vt:lpstr>Office Theme</vt:lpstr>
      <vt:lpstr>1_Metro Template Light 16x9</vt:lpstr>
      <vt:lpstr>5-50173_Microsoft_Ready_Light_Template</vt:lpstr>
      <vt:lpstr>think-cell Slide</vt:lpstr>
      <vt:lpstr>Design Solutions by using Platform Services</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Service Bus Tiers</vt:lpstr>
      <vt:lpstr>PowerPoint Presentation</vt:lpstr>
      <vt:lpstr>Azure Search Overview</vt:lpstr>
      <vt:lpstr>PowerPoint Presentation</vt:lpstr>
      <vt:lpstr>Design for media service solutions</vt:lpstr>
      <vt:lpstr>Live streaming digital media</vt:lpstr>
      <vt:lpstr>Advanced Analytics</vt:lpstr>
      <vt:lpstr>PowerPoint Presentation</vt:lpstr>
      <vt:lpstr>App Service</vt:lpstr>
      <vt:lpstr>App Service Plan Tiers</vt:lpstr>
      <vt:lpstr>App Service Plan</vt:lpstr>
      <vt:lpstr>Design Azure App Service Web Apps</vt:lpstr>
      <vt:lpstr>Design Azure App Service Web Apps</vt:lpstr>
      <vt:lpstr>Design Custom Web API</vt:lpstr>
      <vt:lpstr>Design for Scalability and Performance</vt:lpstr>
      <vt:lpstr>Design for Scalability and Performance</vt:lpstr>
      <vt:lpstr>Deploy Azure Web Apps to Multiple Regions</vt:lpstr>
      <vt:lpstr>Deploy</vt:lpstr>
      <vt:lpstr>Update Web Apps with Minimal Downtime</vt:lpstr>
      <vt:lpstr>What gets Swapped with a Deployment Slot?</vt:lpstr>
      <vt:lpstr>Design Web Apps for Business Continuity</vt:lpstr>
      <vt:lpstr>Configure Data Replication Patterns</vt:lpstr>
      <vt:lpstr>App Service Backup</vt:lpstr>
      <vt:lpstr>App Service Restore</vt:lpstr>
      <vt:lpstr>Design for Disaster Recovery</vt:lpstr>
      <vt:lpstr>Design for Disaster Recovery</vt:lpstr>
      <vt:lpstr>Design App Service Mobile Apps</vt:lpstr>
      <vt:lpstr>Offline Sync Capabilities</vt:lpstr>
      <vt:lpstr>Extend Mobile Apps using Custom Code</vt:lpstr>
      <vt:lpstr>Implement Mobile Apps Using Microsoft .NET or node.js</vt:lpstr>
      <vt:lpstr>Implement Push Notification Services in Mobile Apps</vt:lpstr>
      <vt:lpstr>Send Push Notifications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2018-08-28T11:28:29Z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